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embeddings/Microsoft_Equation1.bin" ContentType="application/vnd.openxmlformats-officedocument.oleObject"/>
  <Override PartName="/ppt/embeddings/Microsoft_Equation2.bin" ContentType="application/vnd.openxmlformats-officedocument.oleObject"/>
  <Override PartName="/ppt/notesSlides/notesSlide2.xml" ContentType="application/vnd.openxmlformats-officedocument.presentationml.notesSlide+xml"/>
  <Override PartName="/ppt/embeddings/Microsoft_Equation3.bin" ContentType="application/vnd.openxmlformats-officedocument.oleObject"/>
  <Override PartName="/ppt/embeddings/Microsoft_Equation4.bin" ContentType="application/vnd.openxmlformats-officedocument.oleObject"/>
  <Override PartName="/ppt/embeddings/Microsoft_Equation5.bin" ContentType="application/vnd.openxmlformats-officedocument.oleObject"/>
  <Override PartName="/ppt/embeddings/Microsoft_Equation6.bin" ContentType="application/vnd.openxmlformats-officedocument.oleObject"/>
  <Override PartName="/ppt/embeddings/Microsoft_Equation7.bin" ContentType="application/vnd.openxmlformats-officedocument.oleObject"/>
  <Override PartName="/ppt/embeddings/Microsoft_Equation8.bin" ContentType="application/vnd.openxmlformats-officedocument.oleObject"/>
  <Override PartName="/ppt/embeddings/Microsoft_Equation9.bin" ContentType="application/vnd.openxmlformats-officedocument.oleObject"/>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embeddings/Microsoft_Equation10.bin" ContentType="application/vnd.openxmlformats-officedocument.oleObject"/>
  <Override PartName="/ppt/embeddings/Microsoft_Equation11.bin" ContentType="application/vnd.openxmlformats-officedocument.oleObject"/>
  <Override PartName="/ppt/notesSlides/notesSlide6.xml" ContentType="application/vnd.openxmlformats-officedocument.presentationml.notesSlide+xml"/>
  <Override PartName="/ppt/embeddings/Microsoft_Equation12.bin" ContentType="application/vnd.openxmlformats-officedocument.oleObject"/>
  <Override PartName="/ppt/embeddings/Microsoft_Equation13.bin" ContentType="application/vnd.openxmlformats-officedocument.oleObject"/>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0" r:id="rId1"/>
  </p:sldMasterIdLst>
  <p:notesMasterIdLst>
    <p:notesMasterId r:id="rId115"/>
  </p:notesMasterIdLst>
  <p:sldIdLst>
    <p:sldId id="256" r:id="rId2"/>
    <p:sldId id="403" r:id="rId3"/>
    <p:sldId id="386" r:id="rId4"/>
    <p:sldId id="406" r:id="rId5"/>
    <p:sldId id="414" r:id="rId6"/>
    <p:sldId id="408" r:id="rId7"/>
    <p:sldId id="410" r:id="rId8"/>
    <p:sldId id="409" r:id="rId9"/>
    <p:sldId id="407" r:id="rId10"/>
    <p:sldId id="415" r:id="rId11"/>
    <p:sldId id="437" r:id="rId12"/>
    <p:sldId id="416" r:id="rId13"/>
    <p:sldId id="417" r:id="rId14"/>
    <p:sldId id="438" r:id="rId15"/>
    <p:sldId id="387" r:id="rId16"/>
    <p:sldId id="413" r:id="rId17"/>
    <p:sldId id="404" r:id="rId18"/>
    <p:sldId id="405" r:id="rId19"/>
    <p:sldId id="440" r:id="rId20"/>
    <p:sldId id="439" r:id="rId21"/>
    <p:sldId id="442" r:id="rId22"/>
    <p:sldId id="412" r:id="rId23"/>
    <p:sldId id="441" r:id="rId24"/>
    <p:sldId id="420" r:id="rId25"/>
    <p:sldId id="418" r:id="rId26"/>
    <p:sldId id="419" r:id="rId27"/>
    <p:sldId id="443" r:id="rId28"/>
    <p:sldId id="444" r:id="rId29"/>
    <p:sldId id="382" r:id="rId30"/>
    <p:sldId id="445" r:id="rId31"/>
    <p:sldId id="447" r:id="rId32"/>
    <p:sldId id="423" r:id="rId33"/>
    <p:sldId id="446" r:id="rId34"/>
    <p:sldId id="424" r:id="rId35"/>
    <p:sldId id="421" r:id="rId36"/>
    <p:sldId id="422" r:id="rId37"/>
    <p:sldId id="425" r:id="rId38"/>
    <p:sldId id="427" r:id="rId39"/>
    <p:sldId id="426" r:id="rId40"/>
    <p:sldId id="448" r:id="rId41"/>
    <p:sldId id="429" r:id="rId42"/>
    <p:sldId id="449" r:id="rId43"/>
    <p:sldId id="450" r:id="rId44"/>
    <p:sldId id="428" r:id="rId45"/>
    <p:sldId id="264" r:id="rId46"/>
    <p:sldId id="388" r:id="rId47"/>
    <p:sldId id="452" r:id="rId48"/>
    <p:sldId id="451" r:id="rId49"/>
    <p:sldId id="436" r:id="rId50"/>
    <p:sldId id="435" r:id="rId51"/>
    <p:sldId id="288" r:id="rId52"/>
    <p:sldId id="453" r:id="rId53"/>
    <p:sldId id="296" r:id="rId54"/>
    <p:sldId id="390" r:id="rId55"/>
    <p:sldId id="295" r:id="rId56"/>
    <p:sldId id="297" r:id="rId57"/>
    <p:sldId id="299" r:id="rId58"/>
    <p:sldId id="298" r:id="rId59"/>
    <p:sldId id="312" r:id="rId60"/>
    <p:sldId id="314" r:id="rId61"/>
    <p:sldId id="315" r:id="rId62"/>
    <p:sldId id="302" r:id="rId63"/>
    <p:sldId id="304" r:id="rId64"/>
    <p:sldId id="306" r:id="rId65"/>
    <p:sldId id="307" r:id="rId66"/>
    <p:sldId id="308" r:id="rId67"/>
    <p:sldId id="305" r:id="rId68"/>
    <p:sldId id="309" r:id="rId69"/>
    <p:sldId id="310" r:id="rId70"/>
    <p:sldId id="311" r:id="rId71"/>
    <p:sldId id="316" r:id="rId72"/>
    <p:sldId id="317" r:id="rId73"/>
    <p:sldId id="318" r:id="rId74"/>
    <p:sldId id="319" r:id="rId75"/>
    <p:sldId id="320" r:id="rId76"/>
    <p:sldId id="321" r:id="rId77"/>
    <p:sldId id="323" r:id="rId78"/>
    <p:sldId id="322" r:id="rId79"/>
    <p:sldId id="324" r:id="rId80"/>
    <p:sldId id="325" r:id="rId81"/>
    <p:sldId id="326" r:id="rId82"/>
    <p:sldId id="327" r:id="rId83"/>
    <p:sldId id="328" r:id="rId84"/>
    <p:sldId id="329" r:id="rId85"/>
    <p:sldId id="330" r:id="rId86"/>
    <p:sldId id="331" r:id="rId87"/>
    <p:sldId id="332" r:id="rId88"/>
    <p:sldId id="391" r:id="rId89"/>
    <p:sldId id="269" r:id="rId90"/>
    <p:sldId id="389" r:id="rId91"/>
    <p:sldId id="270" r:id="rId92"/>
    <p:sldId id="271" r:id="rId93"/>
    <p:sldId id="272" r:id="rId94"/>
    <p:sldId id="273" r:id="rId95"/>
    <p:sldId id="274" r:id="rId96"/>
    <p:sldId id="275" r:id="rId97"/>
    <p:sldId id="276" r:id="rId98"/>
    <p:sldId id="277" r:id="rId99"/>
    <p:sldId id="278" r:id="rId100"/>
    <p:sldId id="279" r:id="rId101"/>
    <p:sldId id="280" r:id="rId102"/>
    <p:sldId id="281" r:id="rId103"/>
    <p:sldId id="454" r:id="rId104"/>
    <p:sldId id="457" r:id="rId105"/>
    <p:sldId id="455" r:id="rId106"/>
    <p:sldId id="456" r:id="rId107"/>
    <p:sldId id="284" r:id="rId108"/>
    <p:sldId id="384" r:id="rId109"/>
    <p:sldId id="458" r:id="rId110"/>
    <p:sldId id="460" r:id="rId111"/>
    <p:sldId id="461" r:id="rId112"/>
    <p:sldId id="463" r:id="rId113"/>
    <p:sldId id="462" r:id="rId1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774" autoAdjust="0"/>
  </p:normalViewPr>
  <p:slideViewPr>
    <p:cSldViewPr snapToGrid="0" snapToObjects="1">
      <p:cViewPr varScale="1">
        <p:scale>
          <a:sx n="101" d="100"/>
          <a:sy n="101" d="100"/>
        </p:scale>
        <p:origin x="-1120"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notesMaster" Target="notesMasters/notesMaster1.xml"/><Relationship Id="rId116" Type="http://schemas.openxmlformats.org/officeDocument/2006/relationships/printerSettings" Target="printerSettings/printerSettings1.bin"/><Relationship Id="rId117" Type="http://schemas.openxmlformats.org/officeDocument/2006/relationships/presProps" Target="presProps.xml"/><Relationship Id="rId118" Type="http://schemas.openxmlformats.org/officeDocument/2006/relationships/viewProps" Target="viewProps.xml"/><Relationship Id="rId119" Type="http://schemas.openxmlformats.org/officeDocument/2006/relationships/theme" Target="theme/theme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 Id="rId2"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5" Type="http://schemas.openxmlformats.org/officeDocument/2006/relationships/image" Target="../media/image11.emf"/><Relationship Id="rId6" Type="http://schemas.openxmlformats.org/officeDocument/2006/relationships/image" Target="../media/image12.emf"/><Relationship Id="rId7" Type="http://schemas.openxmlformats.org/officeDocument/2006/relationships/image" Target="../media/image13.emf"/><Relationship Id="rId1" Type="http://schemas.openxmlformats.org/officeDocument/2006/relationships/image" Target="../media/image7.emf"/><Relationship Id="rId2"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emf"/><Relationship Id="rId2" Type="http://schemas.openxmlformats.org/officeDocument/2006/relationships/image" Target="../media/image2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F7427B0-1020-EF41-89B1-FE551D62327A}" type="datetimeFigureOut">
              <a:rPr lang="en-US"/>
              <a:pPr/>
              <a:t>11/9/12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6F1E9CD-42A1-B345-9C4D-3FE6BA7C6E8D}" type="slidenum">
              <a:rPr/>
              <a:pPr/>
              <a:t>‹#›</a:t>
            </a:fld>
            <a:endParaRPr lang="en-US"/>
          </a:p>
        </p:txBody>
      </p:sp>
    </p:spTree>
    <p:extLst>
      <p:ext uri="{BB962C8B-B14F-4D97-AF65-F5344CB8AC3E}">
        <p14:creationId xmlns:p14="http://schemas.microsoft.com/office/powerpoint/2010/main" val="186222099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6F1E9CD-42A1-B345-9C4D-3FE6BA7C6E8D}" type="slidenum">
              <a:rPr lang="en-US" smtClean="0"/>
              <a:pPr/>
              <a:t>3</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n-US" baseline="0" dirty="0"/>
          </a:p>
          <a:p>
            <a:endParaRPr lang="en-US" dirty="0"/>
          </a:p>
        </p:txBody>
      </p:sp>
      <p:sp>
        <p:nvSpPr>
          <p:cNvPr id="4" name="Slide Number Placeholder 3"/>
          <p:cNvSpPr>
            <a:spLocks noGrp="1"/>
          </p:cNvSpPr>
          <p:nvPr>
            <p:ph type="sldNum" sz="quarter" idx="10"/>
          </p:nvPr>
        </p:nvSpPr>
        <p:spPr/>
        <p:txBody>
          <a:bodyPr/>
          <a:lstStyle/>
          <a:p>
            <a:fld id="{B6F1E9CD-42A1-B345-9C4D-3FE6BA7C6E8D}" type="slidenum">
              <a:rPr/>
              <a:pPr/>
              <a:t>55</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6F1E9CD-42A1-B345-9C4D-3FE6BA7C6E8D}" type="slidenum">
              <a:rPr/>
              <a:pPr/>
              <a:t>56</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n-US" baseline="0" dirty="0"/>
          </a:p>
          <a:p>
            <a:endParaRPr lang="en-US" dirty="0"/>
          </a:p>
        </p:txBody>
      </p:sp>
      <p:sp>
        <p:nvSpPr>
          <p:cNvPr id="4" name="Slide Number Placeholder 3"/>
          <p:cNvSpPr>
            <a:spLocks noGrp="1"/>
          </p:cNvSpPr>
          <p:nvPr>
            <p:ph type="sldNum" sz="quarter" idx="10"/>
          </p:nvPr>
        </p:nvSpPr>
        <p:spPr/>
        <p:txBody>
          <a:bodyPr/>
          <a:lstStyle/>
          <a:p>
            <a:fld id="{B6F1E9CD-42A1-B345-9C4D-3FE6BA7C6E8D}" type="slidenum">
              <a:rPr/>
              <a:pPr/>
              <a:t>57</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n-US" baseline="0" dirty="0"/>
          </a:p>
          <a:p>
            <a:endParaRPr lang="en-US" dirty="0"/>
          </a:p>
        </p:txBody>
      </p:sp>
      <p:sp>
        <p:nvSpPr>
          <p:cNvPr id="4" name="Slide Number Placeholder 3"/>
          <p:cNvSpPr>
            <a:spLocks noGrp="1"/>
          </p:cNvSpPr>
          <p:nvPr>
            <p:ph type="sldNum" sz="quarter" idx="10"/>
          </p:nvPr>
        </p:nvSpPr>
        <p:spPr/>
        <p:txBody>
          <a:bodyPr/>
          <a:lstStyle/>
          <a:p>
            <a:fld id="{B6F1E9CD-42A1-B345-9C4D-3FE6BA7C6E8D}" type="slidenum">
              <a:rPr/>
              <a:pPr/>
              <a:t>58</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6F1E9CD-42A1-B345-9C4D-3FE6BA7C6E8D}" type="slidenum">
              <a:rPr/>
              <a:pPr/>
              <a:t>59</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6F1E9CD-42A1-B345-9C4D-3FE6BA7C6E8D}" type="slidenum">
              <a:rPr/>
              <a:pPr/>
              <a:t>60</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6F1E9CD-42A1-B345-9C4D-3FE6BA7C6E8D}" type="slidenum">
              <a:rPr/>
              <a:pPr/>
              <a:t>61</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6F1E9CD-42A1-B345-9C4D-3FE6BA7C6E8D}" type="slidenum">
              <a:rPr/>
              <a:pPr/>
              <a:t>62</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6F1E9CD-42A1-B345-9C4D-3FE6BA7C6E8D}" type="slidenum">
              <a:rPr/>
              <a:pPr/>
              <a:t>63</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6F1E9CD-42A1-B345-9C4D-3FE6BA7C6E8D}" type="slidenum">
              <a:rPr/>
              <a:pPr/>
              <a:t>64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F1E9CD-42A1-B345-9C4D-3FE6BA7C6E8D}" type="slidenum">
              <a:rPr lang="en-US" smtClean="0"/>
              <a:pPr/>
              <a:t>6</a:t>
            </a:fld>
            <a:endParaRPr lang="en-US"/>
          </a:p>
        </p:txBody>
      </p:sp>
    </p:spTree>
    <p:extLst>
      <p:ext uri="{BB962C8B-B14F-4D97-AF65-F5344CB8AC3E}">
        <p14:creationId xmlns:p14="http://schemas.microsoft.com/office/powerpoint/2010/main" val="39110820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a:p>
          <a:p>
            <a:endParaRPr lang="en-US" baseline="0"/>
          </a:p>
          <a:p>
            <a:endParaRPr lang="en-US"/>
          </a:p>
        </p:txBody>
      </p:sp>
      <p:sp>
        <p:nvSpPr>
          <p:cNvPr id="4" name="Slide Number Placeholder 3"/>
          <p:cNvSpPr>
            <a:spLocks noGrp="1"/>
          </p:cNvSpPr>
          <p:nvPr>
            <p:ph type="sldNum" sz="quarter" idx="10"/>
          </p:nvPr>
        </p:nvSpPr>
        <p:spPr/>
        <p:txBody>
          <a:bodyPr/>
          <a:lstStyle/>
          <a:p>
            <a:fld id="{B6F1E9CD-42A1-B345-9C4D-3FE6BA7C6E8D}" type="slidenum">
              <a:rPr/>
              <a:pPr/>
              <a:t>65</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a:p>
          <a:p>
            <a:endParaRPr lang="en-US" baseline="0"/>
          </a:p>
          <a:p>
            <a:endParaRPr lang="en-US"/>
          </a:p>
        </p:txBody>
      </p:sp>
      <p:sp>
        <p:nvSpPr>
          <p:cNvPr id="4" name="Slide Number Placeholder 3"/>
          <p:cNvSpPr>
            <a:spLocks noGrp="1"/>
          </p:cNvSpPr>
          <p:nvPr>
            <p:ph type="sldNum" sz="quarter" idx="10"/>
          </p:nvPr>
        </p:nvSpPr>
        <p:spPr/>
        <p:txBody>
          <a:bodyPr/>
          <a:lstStyle/>
          <a:p>
            <a:fld id="{B6F1E9CD-42A1-B345-9C4D-3FE6BA7C6E8D}" type="slidenum">
              <a:rPr/>
              <a:pPr/>
              <a:t>66</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a:t>
            </a:r>
            <a:r>
              <a:rPr lang="en-US" baseline="0" dirty="0"/>
              <a:t>.</a:t>
            </a:r>
            <a:endParaRPr lang="en-US" dirty="0"/>
          </a:p>
        </p:txBody>
      </p:sp>
      <p:sp>
        <p:nvSpPr>
          <p:cNvPr id="4" name="Slide Number Placeholder 3"/>
          <p:cNvSpPr>
            <a:spLocks noGrp="1"/>
          </p:cNvSpPr>
          <p:nvPr>
            <p:ph type="sldNum" sz="quarter" idx="10"/>
          </p:nvPr>
        </p:nvSpPr>
        <p:spPr/>
        <p:txBody>
          <a:bodyPr/>
          <a:lstStyle/>
          <a:p>
            <a:fld id="{B6F1E9CD-42A1-B345-9C4D-3FE6BA7C6E8D}" type="slidenum">
              <a:rPr/>
              <a:pPr/>
              <a:t>67</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6F1E9CD-42A1-B345-9C4D-3FE6BA7C6E8D}" type="slidenum">
              <a:rPr/>
              <a:pPr/>
              <a:t>68</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6F1E9CD-42A1-B345-9C4D-3FE6BA7C6E8D}" type="slidenum">
              <a:rPr/>
              <a:pPr/>
              <a:t>69</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6F1E9CD-42A1-B345-9C4D-3FE6BA7C6E8D}" type="slidenum">
              <a:rPr/>
              <a:pPr/>
              <a:t>70</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6F1E9CD-42A1-B345-9C4D-3FE6BA7C6E8D}" type="slidenum">
              <a:rPr/>
              <a:pPr/>
              <a:t>71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6F1E9CD-42A1-B345-9C4D-3FE6BA7C6E8D}" type="slidenum">
              <a:rPr/>
              <a:pPr/>
              <a:t>72</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B6F1E9CD-42A1-B345-9C4D-3FE6BA7C6E8D}" type="slidenum">
              <a:rPr/>
              <a:pPr/>
              <a:t>73</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6F1E9CD-42A1-B345-9C4D-3FE6BA7C6E8D}" type="slidenum">
              <a:rPr/>
              <a:pPr/>
              <a:t>74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6F1E9CD-42A1-B345-9C4D-3FE6BA7C6E8D}" type="slidenum">
              <a:rPr/>
              <a:pPr/>
              <a:t>10</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6F1E9CD-42A1-B345-9C4D-3FE6BA7C6E8D}" type="slidenum">
              <a:rPr/>
              <a:pPr/>
              <a:t>75</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6F1E9CD-42A1-B345-9C4D-3FE6BA7C6E8D}" type="slidenum">
              <a:rPr/>
              <a:pPr/>
              <a:t>76</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6F1E9CD-42A1-B345-9C4D-3FE6BA7C6E8D}" type="slidenum">
              <a:rPr/>
              <a:pPr/>
              <a:t>77</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6F1E9CD-42A1-B345-9C4D-3FE6BA7C6E8D}" type="slidenum">
              <a:rPr/>
              <a:pPr/>
              <a:t>78</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6F1E9CD-42A1-B345-9C4D-3FE6BA7C6E8D}" type="slidenum">
              <a:rPr/>
              <a:pPr/>
              <a:t>79</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6F1E9CD-42A1-B345-9C4D-3FE6BA7C6E8D}" type="slidenum">
              <a:rPr/>
              <a:pPr/>
              <a:t>80</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6F1E9CD-42A1-B345-9C4D-3FE6BA7C6E8D}" type="slidenum">
              <a:rPr/>
              <a:pPr/>
              <a:t>81</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6F1E9CD-42A1-B345-9C4D-3FE6BA7C6E8D}" type="slidenum">
              <a:rPr/>
              <a:pPr/>
              <a:t>82</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6F1E9CD-42A1-B345-9C4D-3FE6BA7C6E8D}" type="slidenum">
              <a:rPr/>
              <a:pPr/>
              <a:t>83</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6F1E9CD-42A1-B345-9C4D-3FE6BA7C6E8D}" type="slidenum">
              <a:rPr/>
              <a:pPr/>
              <a:t>84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B6F1E9CD-42A1-B345-9C4D-3FE6BA7C6E8D}" type="slidenum">
              <a:rPr/>
              <a:pPr/>
              <a:t>11</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6F1E9CD-42A1-B345-9C4D-3FE6BA7C6E8D}" type="slidenum">
              <a:rPr/>
              <a:pPr/>
              <a:t>85</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B6F1E9CD-42A1-B345-9C4D-3FE6BA7C6E8D}" type="slidenum">
              <a:rPr/>
              <a:pPr/>
              <a:t>86</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6F1E9CD-42A1-B345-9C4D-3FE6BA7C6E8D}" type="slidenum">
              <a:rPr/>
              <a:pPr/>
              <a:t>87</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6F1E9CD-42A1-B345-9C4D-3FE6BA7C6E8D}" type="slidenum">
              <a:rPr/>
              <a:pPr/>
              <a:t>89</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smtClean="0"/>
          </a:p>
          <a:p>
            <a:endParaRPr lang="en-US" dirty="0" smtClean="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6F1E9CD-42A1-B345-9C4D-3FE6BA7C6E8D}" type="slidenum">
              <a:rPr/>
              <a:pPr/>
              <a:t>91</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6F1E9CD-42A1-B345-9C4D-3FE6BA7C6E8D}" type="slidenum">
              <a:rPr/>
              <a:pPr/>
              <a:t>92</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6F1E9CD-42A1-B345-9C4D-3FE6BA7C6E8D}" type="slidenum">
              <a:rPr/>
              <a:pPr/>
              <a:t>93</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6F1E9CD-42A1-B345-9C4D-3FE6BA7C6E8D}" type="slidenum">
              <a:rPr/>
              <a:pPr/>
              <a:t>94</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6F1E9CD-42A1-B345-9C4D-3FE6BA7C6E8D}" type="slidenum">
              <a:rPr/>
              <a:pPr/>
              <a:t>95</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6F1E9CD-42A1-B345-9C4D-3FE6BA7C6E8D}" type="slidenum">
              <a:rPr/>
              <a:pPr/>
              <a:t>96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B6F1E9CD-42A1-B345-9C4D-3FE6BA7C6E8D}" type="slidenum">
              <a:rPr lang="en-US" smtClean="0"/>
              <a:pPr/>
              <a:t>15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6F1E9CD-42A1-B345-9C4D-3FE6BA7C6E8D}" type="slidenum">
              <a:rPr/>
              <a:pPr/>
              <a:t>97</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6F1E9CD-42A1-B345-9C4D-3FE6BA7C6E8D}" type="slidenum">
              <a:rPr/>
              <a:pPr/>
              <a:t>98</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6F1E9CD-42A1-B345-9C4D-3FE6BA7C6E8D}" type="slidenum">
              <a:rPr/>
              <a:pPr/>
              <a:t>99</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6F1E9CD-42A1-B345-9C4D-3FE6BA7C6E8D}" type="slidenum">
              <a:rPr/>
              <a:pPr/>
              <a:t>100</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6F1E9CD-42A1-B345-9C4D-3FE6BA7C6E8D}" type="slidenum">
              <a:rPr/>
              <a:pPr/>
              <a:t>101</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600" b="1" dirty="0" smtClean="0">
              <a:latin typeface="Courier New" charset="0"/>
            </a:endParaRPr>
          </a:p>
          <a:p>
            <a:endParaRPr lang="en-US" dirty="0"/>
          </a:p>
        </p:txBody>
      </p:sp>
      <p:sp>
        <p:nvSpPr>
          <p:cNvPr id="4" name="Slide Number Placeholder 3"/>
          <p:cNvSpPr>
            <a:spLocks noGrp="1"/>
          </p:cNvSpPr>
          <p:nvPr>
            <p:ph type="sldNum" sz="quarter" idx="10"/>
          </p:nvPr>
        </p:nvSpPr>
        <p:spPr/>
        <p:txBody>
          <a:bodyPr/>
          <a:lstStyle/>
          <a:p>
            <a:fld id="{B6F1E9CD-42A1-B345-9C4D-3FE6BA7C6E8D}" type="slidenum">
              <a:rPr/>
              <a:pPr/>
              <a:t>102</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600" b="1" dirty="0" smtClean="0">
              <a:latin typeface="Courier New" charset="0"/>
            </a:endParaRPr>
          </a:p>
          <a:p>
            <a:endParaRPr lang="en-US" dirty="0"/>
          </a:p>
        </p:txBody>
      </p:sp>
      <p:sp>
        <p:nvSpPr>
          <p:cNvPr id="4" name="Slide Number Placeholder 3"/>
          <p:cNvSpPr>
            <a:spLocks noGrp="1"/>
          </p:cNvSpPr>
          <p:nvPr>
            <p:ph type="sldNum" sz="quarter" idx="10"/>
          </p:nvPr>
        </p:nvSpPr>
        <p:spPr/>
        <p:txBody>
          <a:bodyPr/>
          <a:lstStyle/>
          <a:p>
            <a:fld id="{B6F1E9CD-42A1-B345-9C4D-3FE6BA7C6E8D}" type="slidenum">
              <a:rPr/>
              <a:pPr/>
              <a:t>103</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B6F1E9CD-42A1-B345-9C4D-3FE6BA7C6E8D}" type="slidenum">
              <a:rPr/>
              <a:pPr/>
              <a:t>107</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B6F1E9CD-42A1-B345-9C4D-3FE6BA7C6E8D}" type="slidenum">
              <a:rPr/>
              <a:pPr/>
              <a:t>110</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6F1E9CD-42A1-B345-9C4D-3FE6BA7C6E8D}" type="slidenum">
              <a:rPr/>
              <a:pPr/>
              <a:t>111</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6F1E9CD-42A1-B345-9C4D-3FE6BA7C6E8D}" type="slidenum">
              <a:rPr lang="en-US" smtClean="0"/>
              <a:pPr/>
              <a:t>29</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6F1E9CD-42A1-B345-9C4D-3FE6BA7C6E8D}" type="slidenum">
              <a:rPr lang="en-US"/>
              <a:pPr/>
              <a:t>112</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6F1E9CD-42A1-B345-9C4D-3FE6BA7C6E8D}" type="slidenum">
              <a:rPr/>
              <a:pPr/>
              <a:t>45</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6F1E9CD-42A1-B345-9C4D-3FE6BA7C6E8D}" type="slidenum">
              <a:rPr/>
              <a:pPr/>
              <a:t>51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6F1E9CD-42A1-B345-9C4D-3FE6BA7C6E8D}" type="slidenum">
              <a:rPr/>
              <a:pPr/>
              <a:t>53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3D517FD-EB60-5F4F-8B89-B867C2C8E203}" type="datetimeFigureOut">
              <a:rPr lang="en-US"/>
              <a:pPr/>
              <a:t>11/9/12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83A8C9-E11B-7B4C-AF31-4B3CE431D8CE}" type="slidenum">
              <a: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D517FD-EB60-5F4F-8B89-B867C2C8E203}" type="datetimeFigureOut">
              <a:rPr lang="en-US"/>
              <a:pPr/>
              <a:t>11/9/12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83A8C9-E11B-7B4C-AF31-4B3CE431D8CE}" type="slidenum">
              <a: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D517FD-EB60-5F4F-8B89-B867C2C8E203}" type="datetimeFigureOut">
              <a:rPr lang="en-US"/>
              <a:pPr/>
              <a:t>11/9/12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83A8C9-E11B-7B4C-AF31-4B3CE431D8CE}" type="slidenum">
              <a: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D517FD-EB60-5F4F-8B89-B867C2C8E203}" type="datetimeFigureOut">
              <a:rPr lang="en-US"/>
              <a:pPr/>
              <a:t>11/9/12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83A8C9-E11B-7B4C-AF31-4B3CE431D8CE}" type="slidenum">
              <a: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D517FD-EB60-5F4F-8B89-B867C2C8E203}" type="datetimeFigureOut">
              <a:rPr lang="en-US"/>
              <a:pPr/>
              <a:t>11/9/12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83A8C9-E11B-7B4C-AF31-4B3CE431D8CE}" type="slidenum">
              <a: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D517FD-EB60-5F4F-8B89-B867C2C8E203}" type="datetimeFigureOut">
              <a:rPr lang="en-US"/>
              <a:pPr/>
              <a:t>11/9/12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83A8C9-E11B-7B4C-AF31-4B3CE431D8CE}" type="slidenum">
              <a: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D517FD-EB60-5F4F-8B89-B867C2C8E203}" type="datetimeFigureOut">
              <a:rPr lang="en-US"/>
              <a:pPr/>
              <a:t>11/9/12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83A8C9-E11B-7B4C-AF31-4B3CE431D8CE}" type="slidenum">
              <a: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D517FD-EB60-5F4F-8B89-B867C2C8E203}" type="datetimeFigureOut">
              <a:rPr lang="en-US"/>
              <a:pPr/>
              <a:t>11/9/12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83A8C9-E11B-7B4C-AF31-4B3CE431D8CE}" type="slidenum">
              <a: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D517FD-EB60-5F4F-8B89-B867C2C8E203}" type="datetimeFigureOut">
              <a:rPr lang="en-US"/>
              <a:pPr/>
              <a:t>11/9/12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83A8C9-E11B-7B4C-AF31-4B3CE431D8CE}" type="slidenum">
              <a: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D517FD-EB60-5F4F-8B89-B867C2C8E203}" type="datetimeFigureOut">
              <a:rPr lang="en-US"/>
              <a:pPr/>
              <a:t>11/9/12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83A8C9-E11B-7B4C-AF31-4B3CE431D8CE}" type="slidenum">
              <a: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D517FD-EB60-5F4F-8B89-B867C2C8E203}" type="datetimeFigureOut">
              <a:rPr lang="en-US"/>
              <a:pPr/>
              <a:t>11/9/12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83A8C9-E11B-7B4C-AF31-4B3CE431D8CE}" type="slidenum">
              <a: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D517FD-EB60-5F4F-8B89-B867C2C8E203}" type="datetimeFigureOut">
              <a:rPr lang="en-US"/>
              <a:pPr/>
              <a:t>11/9/12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83A8C9-E11B-7B4C-AF31-4B3CE431D8CE}" type="slidenum">
              <a:rPr/>
              <a:pPr/>
              <a:t>‹#›</a:t>
            </a:fld>
            <a:endParaRPr lang="en-US"/>
          </a:p>
        </p:txBody>
      </p:sp>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5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www.uni-muenster.de/Leibniz/DatenVI4/VI4a1.pdf"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 Id="rId3" Type="http://schemas.openxmlformats.org/officeDocument/2006/relationships/image" Target="../media/image22.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Microsoft_Equation10.bin"/><Relationship Id="rId4" Type="http://schemas.openxmlformats.org/officeDocument/2006/relationships/image" Target="../media/image26.emf"/><Relationship Id="rId5" Type="http://schemas.openxmlformats.org/officeDocument/2006/relationships/oleObject" Target="../embeddings/Microsoft_Equation11.bin"/><Relationship Id="rId6" Type="http://schemas.openxmlformats.org/officeDocument/2006/relationships/image" Target="../media/image27.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oleObject" Target="../embeddings/Microsoft_Equation12.bin"/><Relationship Id="rId4" Type="http://schemas.openxmlformats.org/officeDocument/2006/relationships/image" Target="../media/image28.emf"/><Relationship Id="rId5" Type="http://schemas.openxmlformats.org/officeDocument/2006/relationships/image" Target="../media/image29.gi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Microsoft_Equation13.bin"/><Relationship Id="rId4" Type="http://schemas.openxmlformats.org/officeDocument/2006/relationships/image" Target="../media/image30.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oleObject" Target="../embeddings/Microsoft_Equation1.bin"/><Relationship Id="rId4" Type="http://schemas.openxmlformats.org/officeDocument/2006/relationships/image" Target="../media/image3.emf"/><Relationship Id="rId5" Type="http://schemas.openxmlformats.org/officeDocument/2006/relationships/oleObject" Target="../embeddings/Microsoft_Equation2.bin"/><Relationship Id="rId6" Type="http://schemas.openxmlformats.org/officeDocument/2006/relationships/image" Target="../media/image4.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jpg"/><Relationship Id="rId3" Type="http://schemas.openxmlformats.org/officeDocument/2006/relationships/image" Target="../media/image38.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jpg"/><Relationship Id="rId3" Type="http://schemas.openxmlformats.org/officeDocument/2006/relationships/image" Target="../media/image45.g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gif"/><Relationship Id="rId3" Type="http://schemas.openxmlformats.org/officeDocument/2006/relationships/image" Target="../media/image6.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6.xml.rels><?xml version="1.0" encoding="UTF-8" standalone="yes"?>
<Relationships xmlns="http://schemas.openxmlformats.org/package/2006/relationships"><Relationship Id="rId11" Type="http://schemas.openxmlformats.org/officeDocument/2006/relationships/image" Target="../media/image10.emf"/><Relationship Id="rId12" Type="http://schemas.openxmlformats.org/officeDocument/2006/relationships/oleObject" Target="../embeddings/Microsoft_Equation7.bin"/><Relationship Id="rId13" Type="http://schemas.openxmlformats.org/officeDocument/2006/relationships/image" Target="../media/image11.emf"/><Relationship Id="rId14" Type="http://schemas.openxmlformats.org/officeDocument/2006/relationships/oleObject" Target="../embeddings/Microsoft_Equation8.bin"/><Relationship Id="rId15" Type="http://schemas.openxmlformats.org/officeDocument/2006/relationships/image" Target="../media/image12.emf"/><Relationship Id="rId16" Type="http://schemas.openxmlformats.org/officeDocument/2006/relationships/oleObject" Target="../embeddings/Microsoft_Equation9.bin"/><Relationship Id="rId17" Type="http://schemas.openxmlformats.org/officeDocument/2006/relationships/image" Target="../media/image13.emf"/><Relationship Id="rId1" Type="http://schemas.openxmlformats.org/officeDocument/2006/relationships/vmlDrawing" Target="../drawings/vmlDrawing2.vml"/><Relationship Id="rId2" Type="http://schemas.openxmlformats.org/officeDocument/2006/relationships/slideLayout" Target="../slideLayouts/slideLayout2.xml"/><Relationship Id="rId3" Type="http://schemas.openxmlformats.org/officeDocument/2006/relationships/notesSlide" Target="../notesSlides/notesSlide2.xml"/><Relationship Id="rId4" Type="http://schemas.openxmlformats.org/officeDocument/2006/relationships/oleObject" Target="../embeddings/Microsoft_Equation3.bin"/><Relationship Id="rId5" Type="http://schemas.openxmlformats.org/officeDocument/2006/relationships/image" Target="../media/image7.emf"/><Relationship Id="rId6" Type="http://schemas.openxmlformats.org/officeDocument/2006/relationships/oleObject" Target="../embeddings/Microsoft_Equation4.bin"/><Relationship Id="rId7" Type="http://schemas.openxmlformats.org/officeDocument/2006/relationships/image" Target="../media/image8.emf"/><Relationship Id="rId8" Type="http://schemas.openxmlformats.org/officeDocument/2006/relationships/oleObject" Target="../embeddings/Microsoft_Equation5.bin"/><Relationship Id="rId9" Type="http://schemas.openxmlformats.org/officeDocument/2006/relationships/image" Target="../media/image9.emf"/><Relationship Id="rId10" Type="http://schemas.openxmlformats.org/officeDocument/2006/relationships/oleObject" Target="../embeddings/Microsoft_Equation6.bin"/></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51982"/>
            <a:ext cx="7772400" cy="1470025"/>
          </a:xfrm>
        </p:spPr>
        <p:txBody>
          <a:bodyPr>
            <a:normAutofit fontScale="90000"/>
          </a:bodyPr>
          <a:lstStyle/>
          <a:p>
            <a:r>
              <a:rPr lang="en-US" sz="3556" dirty="0" smtClean="0">
                <a:solidFill>
                  <a:srgbClr val="000000"/>
                </a:solidFill>
                <a:latin typeface="Inconsolata"/>
                <a:cs typeface="Inconsolata"/>
              </a:rPr>
              <a:t>The Separation of Church and State</a:t>
            </a:r>
            <a:br>
              <a:rPr lang="en-US" sz="3556" dirty="0" smtClean="0">
                <a:solidFill>
                  <a:srgbClr val="000000"/>
                </a:solidFill>
                <a:latin typeface="Inconsolata"/>
                <a:cs typeface="Inconsolata"/>
              </a:rPr>
            </a:br>
            <a:r>
              <a:rPr lang="en-US" sz="3556" dirty="0" smtClean="0">
                <a:solidFill>
                  <a:srgbClr val="000000"/>
                </a:solidFill>
                <a:latin typeface="Inconsolata"/>
                <a:cs typeface="Inconsolata"/>
              </a:rPr>
              <a:t/>
            </a:r>
            <a:br>
              <a:rPr lang="en-US" sz="3556" dirty="0" smtClean="0">
                <a:solidFill>
                  <a:srgbClr val="000000"/>
                </a:solidFill>
                <a:latin typeface="Inconsolata"/>
                <a:cs typeface="Inconsolata"/>
              </a:rPr>
            </a:br>
            <a:r>
              <a:rPr lang="en-US" sz="3200" dirty="0" err="1" smtClean="0">
                <a:solidFill>
                  <a:schemeClr val="bg1">
                    <a:lumMod val="50000"/>
                  </a:schemeClr>
                </a:solidFill>
                <a:latin typeface="Inconsolata"/>
                <a:cs typeface="Inconsolata"/>
              </a:rPr>
              <a:t>vermont</a:t>
            </a:r>
            <a:r>
              <a:rPr lang="en-US" sz="3200" dirty="0" smtClean="0">
                <a:solidFill>
                  <a:schemeClr val="bg1">
                    <a:lumMod val="50000"/>
                  </a:schemeClr>
                </a:solidFill>
                <a:latin typeface="Inconsolata"/>
                <a:cs typeface="Inconsolata"/>
              </a:rPr>
              <a:t> functional user group</a:t>
            </a:r>
            <a:br>
              <a:rPr lang="en-US" sz="3200" dirty="0" smtClean="0">
                <a:solidFill>
                  <a:schemeClr val="bg1">
                    <a:lumMod val="50000"/>
                  </a:schemeClr>
                </a:solidFill>
                <a:latin typeface="Inconsolata"/>
                <a:cs typeface="Inconsolata"/>
              </a:rPr>
            </a:br>
            <a:r>
              <a:rPr lang="en-US" sz="3200" dirty="0" err="1" smtClean="0">
                <a:solidFill>
                  <a:schemeClr val="bg1">
                    <a:lumMod val="50000"/>
                  </a:schemeClr>
                </a:solidFill>
                <a:latin typeface="Inconsolata"/>
                <a:cs typeface="Inconsolata"/>
              </a:rPr>
              <a:t>november</a:t>
            </a:r>
            <a:r>
              <a:rPr lang="en-US" sz="3200" dirty="0" smtClean="0">
                <a:solidFill>
                  <a:schemeClr val="bg1">
                    <a:lumMod val="50000"/>
                  </a:schemeClr>
                </a:solidFill>
                <a:latin typeface="Inconsolata"/>
                <a:cs typeface="Inconsolata"/>
              </a:rPr>
              <a:t> 13, 2012</a:t>
            </a:r>
            <a:endParaRPr lang="en-US" sz="3200" dirty="0">
              <a:solidFill>
                <a:schemeClr val="bg1">
                  <a:lumMod val="50000"/>
                </a:schemeClr>
              </a:solidFill>
            </a:endParaRPr>
          </a:p>
        </p:txBody>
      </p:sp>
      <p:sp>
        <p:nvSpPr>
          <p:cNvPr id="3" name="Subtitle 2"/>
          <p:cNvSpPr>
            <a:spLocks noGrp="1"/>
          </p:cNvSpPr>
          <p:nvPr>
            <p:ph type="subTitle" idx="1"/>
          </p:nvPr>
        </p:nvSpPr>
        <p:spPr/>
        <p:txBody>
          <a:bodyPr>
            <a:normAutofit fontScale="85000" lnSpcReduction="20000"/>
          </a:bodyPr>
          <a:lstStyle/>
          <a:p>
            <a:endParaRPr lang="en-US" dirty="0" smtClean="0"/>
          </a:p>
          <a:p>
            <a:r>
              <a:rPr lang="en-US" dirty="0" smtClean="0"/>
              <a:t>@</a:t>
            </a:r>
            <a:r>
              <a:rPr lang="en-US" dirty="0" err="1" smtClean="0"/>
              <a:t>eric_s_smith</a:t>
            </a:r>
            <a:endParaRPr lang="en-US" dirty="0" smtClean="0"/>
          </a:p>
          <a:p>
            <a:r>
              <a:rPr lang="en-US" dirty="0" err="1" smtClean="0"/>
              <a:t>github.com/ericssmith</a:t>
            </a:r>
            <a:endParaRPr lang="en-US" dirty="0" smtClean="0"/>
          </a:p>
          <a:p>
            <a:r>
              <a:rPr lang="en-US" dirty="0" smtClean="0"/>
              <a:t>http</a:t>
            </a:r>
            <a:r>
              <a:rPr lang="en-US" dirty="0"/>
              <a:t>://</a:t>
            </a:r>
            <a:r>
              <a:rPr lang="en-US" dirty="0" err="1"/>
              <a:t>whatisfp.net</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icture 22.png"/>
          <p:cNvPicPr>
            <a:picLocks noChangeAspect="1"/>
          </p:cNvPicPr>
          <p:nvPr/>
        </p:nvPicPr>
        <p:blipFill>
          <a:blip r:embed="rId3"/>
          <a:stretch>
            <a:fillRect/>
          </a:stretch>
        </p:blipFill>
        <p:spPr>
          <a:xfrm>
            <a:off x="1358900" y="698917"/>
            <a:ext cx="6285950" cy="4778049"/>
          </a:xfrm>
          <a:prstGeom prst="rect">
            <a:avLst/>
          </a:prstGeom>
        </p:spPr>
      </p:pic>
      <p:sp>
        <p:nvSpPr>
          <p:cNvPr id="3" name="TextBox 2"/>
          <p:cNvSpPr txBox="1"/>
          <p:nvPr/>
        </p:nvSpPr>
        <p:spPr>
          <a:xfrm>
            <a:off x="1631297" y="5732234"/>
            <a:ext cx="6013553" cy="646331"/>
          </a:xfrm>
          <a:prstGeom prst="rect">
            <a:avLst/>
          </a:prstGeom>
          <a:noFill/>
        </p:spPr>
        <p:txBody>
          <a:bodyPr wrap="square" rtlCol="0">
            <a:spAutoFit/>
          </a:bodyPr>
          <a:lstStyle/>
          <a:p>
            <a:r>
              <a:rPr lang="en-US" dirty="0" smtClean="0"/>
              <a:t>Euclid ‘Elements’ – Build complex propositions starting from small set of assertions and methods of proof. </a:t>
            </a:r>
            <a:endParaRPr lang="en-US" dirty="0"/>
          </a:p>
        </p:txBody>
      </p:sp>
    </p:spTree>
    <p:extLst>
      <p:ext uri="{BB962C8B-B14F-4D97-AF65-F5344CB8AC3E}">
        <p14:creationId xmlns:p14="http://schemas.microsoft.com/office/powerpoint/2010/main" val="3263334055"/>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75823" y="1788991"/>
            <a:ext cx="7305878" cy="1107996"/>
          </a:xfrm>
          <a:prstGeom prst="rect">
            <a:avLst/>
          </a:prstGeom>
          <a:noFill/>
        </p:spPr>
        <p:txBody>
          <a:bodyPr wrap="square" rtlCol="0">
            <a:spAutoFit/>
          </a:bodyPr>
          <a:lstStyle/>
          <a:p>
            <a:r>
              <a:rPr lang="en-US" sz="2400">
                <a:solidFill>
                  <a:srgbClr val="000000"/>
                </a:solidFill>
                <a:latin typeface="Inconsolata"/>
                <a:cs typeface="Inconsolata"/>
              </a:rPr>
              <a:t>. . . | | | | | | | |0|1|</a:t>
            </a:r>
            <a:r>
              <a:rPr lang="en-US" sz="2400">
                <a:solidFill>
                  <a:srgbClr val="FF0000"/>
                </a:solidFill>
                <a:latin typeface="Inconsolata"/>
                <a:cs typeface="Inconsolata"/>
              </a:rPr>
              <a:t>1</a:t>
            </a:r>
            <a:r>
              <a:rPr lang="en-US" sz="2400">
                <a:solidFill>
                  <a:srgbClr val="000000"/>
                </a:solidFill>
                <a:latin typeface="Inconsolata"/>
                <a:cs typeface="Inconsolata"/>
              </a:rPr>
              <a:t>| | | | | | | . .</a:t>
            </a:r>
          </a:p>
          <a:p>
            <a:r>
              <a:rPr lang="en-US" sz="2400">
                <a:solidFill>
                  <a:srgbClr val="000000"/>
                </a:solidFill>
                <a:latin typeface="Inconsolata"/>
                <a:cs typeface="Inconsolata"/>
              </a:rPr>
              <a:t>                         </a:t>
            </a:r>
            <a:r>
              <a:rPr lang="en-US" sz="2400">
                <a:solidFill>
                  <a:srgbClr val="FF0000"/>
                </a:solidFill>
                <a:latin typeface="Inconsolata"/>
                <a:cs typeface="Inconsolata"/>
              </a:rPr>
              <a:t>^</a:t>
            </a:r>
            <a:r>
              <a:rPr lang="en-US" sz="2400">
                <a:solidFill>
                  <a:srgbClr val="000000"/>
                </a:solidFill>
                <a:latin typeface="Inconsolata"/>
                <a:cs typeface="Inconsolata"/>
              </a:rPr>
              <a:t> </a:t>
            </a:r>
          </a:p>
          <a:p>
            <a:endParaRPr lang="en-US"/>
          </a:p>
        </p:txBody>
      </p:sp>
      <p:sp>
        <p:nvSpPr>
          <p:cNvPr id="6" name="TextBox 5"/>
          <p:cNvSpPr txBox="1"/>
          <p:nvPr/>
        </p:nvSpPr>
        <p:spPr>
          <a:xfrm>
            <a:off x="1060343" y="3238945"/>
            <a:ext cx="2446945" cy="830997"/>
          </a:xfrm>
          <a:prstGeom prst="rect">
            <a:avLst/>
          </a:prstGeom>
          <a:noFill/>
        </p:spPr>
        <p:txBody>
          <a:bodyPr wrap="square" rtlCol="0">
            <a:spAutoFit/>
          </a:bodyPr>
          <a:lstStyle/>
          <a:p>
            <a:r>
              <a:rPr lang="en-US" sz="2400"/>
              <a:t>(1,0,1,</a:t>
            </a:r>
            <a:r>
              <a:rPr lang="en-US" sz="2400">
                <a:solidFill>
                  <a:srgbClr val="000000"/>
                </a:solidFill>
              </a:rPr>
              <a:t>R</a:t>
            </a:r>
            <a:r>
              <a:rPr lang="en-US" sz="2400"/>
              <a:t>,1)</a:t>
            </a:r>
          </a:p>
          <a:p>
            <a:r>
              <a:rPr lang="en-US" sz="2400"/>
              <a:t>(1,</a:t>
            </a:r>
            <a:r>
              <a:rPr lang="en-US" sz="2400">
                <a:solidFill>
                  <a:srgbClr val="FF0000"/>
                </a:solidFill>
              </a:rPr>
              <a:t>1</a:t>
            </a:r>
            <a:r>
              <a:rPr lang="en-US" sz="2400"/>
              <a:t>,0,R,1)</a:t>
            </a:r>
          </a:p>
        </p:txBody>
      </p:sp>
      <p:sp>
        <p:nvSpPr>
          <p:cNvPr id="7" name="TextBox 6"/>
          <p:cNvSpPr txBox="1"/>
          <p:nvPr/>
        </p:nvSpPr>
        <p:spPr>
          <a:xfrm>
            <a:off x="1409906" y="547591"/>
            <a:ext cx="6222232" cy="461665"/>
          </a:xfrm>
          <a:prstGeom prst="rect">
            <a:avLst/>
          </a:prstGeom>
          <a:noFill/>
        </p:spPr>
        <p:txBody>
          <a:bodyPr wrap="square" rtlCol="0">
            <a:spAutoFit/>
          </a:bodyPr>
          <a:lstStyle/>
          <a:p>
            <a:pPr algn="ctr"/>
            <a:r>
              <a:rPr lang="en-US" sz="2400">
                <a:latin typeface="Inconsolata"/>
                <a:cs typeface="Inconsolata"/>
              </a:rPr>
              <a:t>Invert string of binary digits</a:t>
            </a:r>
          </a:p>
        </p:txBody>
      </p:sp>
    </p:spTree>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75823" y="1788991"/>
            <a:ext cx="7305878" cy="1107996"/>
          </a:xfrm>
          <a:prstGeom prst="rect">
            <a:avLst/>
          </a:prstGeom>
          <a:noFill/>
        </p:spPr>
        <p:txBody>
          <a:bodyPr wrap="square" rtlCol="0">
            <a:spAutoFit/>
          </a:bodyPr>
          <a:lstStyle/>
          <a:p>
            <a:r>
              <a:rPr lang="en-US" sz="2400">
                <a:solidFill>
                  <a:srgbClr val="000000"/>
                </a:solidFill>
                <a:latin typeface="Inconsolata"/>
                <a:cs typeface="Inconsolata"/>
              </a:rPr>
              <a:t>. . . | | | | | | | |0|1|</a:t>
            </a:r>
            <a:r>
              <a:rPr lang="en-US" sz="2400">
                <a:solidFill>
                  <a:srgbClr val="FF0000"/>
                </a:solidFill>
                <a:latin typeface="Inconsolata"/>
                <a:cs typeface="Inconsolata"/>
              </a:rPr>
              <a:t>0</a:t>
            </a:r>
            <a:r>
              <a:rPr lang="en-US" sz="2400">
                <a:solidFill>
                  <a:srgbClr val="000000"/>
                </a:solidFill>
                <a:latin typeface="Inconsolata"/>
                <a:cs typeface="Inconsolata"/>
              </a:rPr>
              <a:t>| | | | | | | . .</a:t>
            </a:r>
          </a:p>
          <a:p>
            <a:r>
              <a:rPr lang="en-US" sz="2400">
                <a:solidFill>
                  <a:srgbClr val="000000"/>
                </a:solidFill>
                <a:latin typeface="Inconsolata"/>
                <a:cs typeface="Inconsolata"/>
              </a:rPr>
              <a:t>                         </a:t>
            </a:r>
            <a:r>
              <a:rPr lang="en-US" sz="2400">
                <a:solidFill>
                  <a:srgbClr val="FF0000"/>
                </a:solidFill>
                <a:latin typeface="Inconsolata"/>
                <a:cs typeface="Inconsolata"/>
              </a:rPr>
              <a:t>^</a:t>
            </a:r>
            <a:r>
              <a:rPr lang="en-US" sz="2400">
                <a:solidFill>
                  <a:srgbClr val="000000"/>
                </a:solidFill>
                <a:latin typeface="Inconsolata"/>
                <a:cs typeface="Inconsolata"/>
              </a:rPr>
              <a:t> </a:t>
            </a:r>
          </a:p>
          <a:p>
            <a:endParaRPr lang="en-US"/>
          </a:p>
        </p:txBody>
      </p:sp>
      <p:sp>
        <p:nvSpPr>
          <p:cNvPr id="6" name="TextBox 5"/>
          <p:cNvSpPr txBox="1"/>
          <p:nvPr/>
        </p:nvSpPr>
        <p:spPr>
          <a:xfrm>
            <a:off x="1060343" y="3238945"/>
            <a:ext cx="2446945" cy="830997"/>
          </a:xfrm>
          <a:prstGeom prst="rect">
            <a:avLst/>
          </a:prstGeom>
          <a:noFill/>
        </p:spPr>
        <p:txBody>
          <a:bodyPr wrap="square" rtlCol="0">
            <a:spAutoFit/>
          </a:bodyPr>
          <a:lstStyle/>
          <a:p>
            <a:r>
              <a:rPr lang="en-US" sz="2400"/>
              <a:t>(1,0,1,</a:t>
            </a:r>
            <a:r>
              <a:rPr lang="en-US" sz="2400">
                <a:solidFill>
                  <a:srgbClr val="000000"/>
                </a:solidFill>
              </a:rPr>
              <a:t>R</a:t>
            </a:r>
            <a:r>
              <a:rPr lang="en-US" sz="2400"/>
              <a:t>,1)</a:t>
            </a:r>
          </a:p>
          <a:p>
            <a:r>
              <a:rPr lang="en-US" sz="2400"/>
              <a:t>(1,1,</a:t>
            </a:r>
            <a:r>
              <a:rPr lang="en-US" sz="2400">
                <a:solidFill>
                  <a:srgbClr val="FF0000"/>
                </a:solidFill>
              </a:rPr>
              <a:t>0</a:t>
            </a:r>
            <a:r>
              <a:rPr lang="en-US" sz="2400"/>
              <a:t>,R,1)</a:t>
            </a:r>
          </a:p>
        </p:txBody>
      </p:sp>
      <p:sp>
        <p:nvSpPr>
          <p:cNvPr id="7" name="TextBox 6"/>
          <p:cNvSpPr txBox="1"/>
          <p:nvPr/>
        </p:nvSpPr>
        <p:spPr>
          <a:xfrm>
            <a:off x="1409906" y="547591"/>
            <a:ext cx="6222232" cy="461665"/>
          </a:xfrm>
          <a:prstGeom prst="rect">
            <a:avLst/>
          </a:prstGeom>
          <a:noFill/>
        </p:spPr>
        <p:txBody>
          <a:bodyPr wrap="square" rtlCol="0">
            <a:spAutoFit/>
          </a:bodyPr>
          <a:lstStyle/>
          <a:p>
            <a:pPr algn="ctr"/>
            <a:r>
              <a:rPr lang="en-US" sz="2400">
                <a:latin typeface="Inconsolata"/>
                <a:cs typeface="Inconsolata"/>
              </a:rPr>
              <a:t>Invert string of binary digits</a:t>
            </a:r>
          </a:p>
        </p:txBody>
      </p:sp>
    </p:spTree>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75823" y="1788991"/>
            <a:ext cx="7305878" cy="1107996"/>
          </a:xfrm>
          <a:prstGeom prst="rect">
            <a:avLst/>
          </a:prstGeom>
          <a:noFill/>
        </p:spPr>
        <p:txBody>
          <a:bodyPr wrap="square" rtlCol="0">
            <a:spAutoFit/>
          </a:bodyPr>
          <a:lstStyle/>
          <a:p>
            <a:r>
              <a:rPr lang="en-US" sz="2400">
                <a:solidFill>
                  <a:srgbClr val="000000"/>
                </a:solidFill>
                <a:latin typeface="Inconsolata"/>
                <a:cs typeface="Inconsolata"/>
              </a:rPr>
              <a:t>. . . | | | | | | | |0|1|</a:t>
            </a:r>
            <a:r>
              <a:rPr lang="en-US" sz="2400">
                <a:latin typeface="Inconsolata"/>
                <a:cs typeface="Inconsolata"/>
              </a:rPr>
              <a:t>0</a:t>
            </a:r>
            <a:r>
              <a:rPr lang="en-US" sz="2400">
                <a:solidFill>
                  <a:srgbClr val="000000"/>
                </a:solidFill>
                <a:latin typeface="Inconsolata"/>
                <a:cs typeface="Inconsolata"/>
              </a:rPr>
              <a:t>| | | | | | | . .</a:t>
            </a:r>
          </a:p>
          <a:p>
            <a:r>
              <a:rPr lang="en-US" sz="2400">
                <a:solidFill>
                  <a:srgbClr val="000000"/>
                </a:solidFill>
                <a:latin typeface="Inconsolata"/>
                <a:cs typeface="Inconsolata"/>
              </a:rPr>
              <a:t>                           </a:t>
            </a:r>
            <a:r>
              <a:rPr lang="en-US" sz="2400">
                <a:solidFill>
                  <a:srgbClr val="FF0000"/>
                </a:solidFill>
                <a:latin typeface="Inconsolata"/>
                <a:cs typeface="Inconsolata"/>
              </a:rPr>
              <a:t>^</a:t>
            </a:r>
            <a:r>
              <a:rPr lang="en-US" sz="2400">
                <a:solidFill>
                  <a:srgbClr val="000000"/>
                </a:solidFill>
                <a:latin typeface="Inconsolata"/>
                <a:cs typeface="Inconsolata"/>
              </a:rPr>
              <a:t> </a:t>
            </a:r>
          </a:p>
          <a:p>
            <a:endParaRPr lang="en-US"/>
          </a:p>
        </p:txBody>
      </p:sp>
      <p:sp>
        <p:nvSpPr>
          <p:cNvPr id="6" name="TextBox 5"/>
          <p:cNvSpPr txBox="1"/>
          <p:nvPr/>
        </p:nvSpPr>
        <p:spPr>
          <a:xfrm>
            <a:off x="1060343" y="3238945"/>
            <a:ext cx="2446945" cy="830997"/>
          </a:xfrm>
          <a:prstGeom prst="rect">
            <a:avLst/>
          </a:prstGeom>
          <a:noFill/>
        </p:spPr>
        <p:txBody>
          <a:bodyPr wrap="square" rtlCol="0">
            <a:spAutoFit/>
          </a:bodyPr>
          <a:lstStyle/>
          <a:p>
            <a:r>
              <a:rPr lang="en-US" sz="2400"/>
              <a:t>(1,0,1,</a:t>
            </a:r>
            <a:r>
              <a:rPr lang="en-US" sz="2400">
                <a:solidFill>
                  <a:srgbClr val="000000"/>
                </a:solidFill>
              </a:rPr>
              <a:t>R</a:t>
            </a:r>
            <a:r>
              <a:rPr lang="en-US" sz="2400"/>
              <a:t>,1)</a:t>
            </a:r>
          </a:p>
          <a:p>
            <a:r>
              <a:rPr lang="en-US" sz="2400"/>
              <a:t>(1,1,0,</a:t>
            </a:r>
            <a:r>
              <a:rPr lang="en-US" sz="2400">
                <a:solidFill>
                  <a:srgbClr val="FF0000"/>
                </a:solidFill>
              </a:rPr>
              <a:t>R</a:t>
            </a:r>
            <a:r>
              <a:rPr lang="en-US" sz="2400"/>
              <a:t>,1)</a:t>
            </a:r>
          </a:p>
        </p:txBody>
      </p:sp>
      <p:sp>
        <p:nvSpPr>
          <p:cNvPr id="7" name="TextBox 6"/>
          <p:cNvSpPr txBox="1"/>
          <p:nvPr/>
        </p:nvSpPr>
        <p:spPr>
          <a:xfrm>
            <a:off x="1409906" y="547591"/>
            <a:ext cx="6222232" cy="461665"/>
          </a:xfrm>
          <a:prstGeom prst="rect">
            <a:avLst/>
          </a:prstGeom>
          <a:noFill/>
        </p:spPr>
        <p:txBody>
          <a:bodyPr wrap="square" rtlCol="0">
            <a:spAutoFit/>
          </a:bodyPr>
          <a:lstStyle/>
          <a:p>
            <a:pPr algn="ctr"/>
            <a:r>
              <a:rPr lang="en-US" sz="2400">
                <a:latin typeface="Inconsolata"/>
                <a:cs typeface="Inconsolata"/>
              </a:rPr>
              <a:t>Invert string of binary digits</a:t>
            </a:r>
          </a:p>
        </p:txBody>
      </p:sp>
    </p:spTree>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75822" y="1788991"/>
            <a:ext cx="7698057" cy="1107996"/>
          </a:xfrm>
          <a:prstGeom prst="rect">
            <a:avLst/>
          </a:prstGeom>
          <a:noFill/>
        </p:spPr>
        <p:txBody>
          <a:bodyPr wrap="square" rtlCol="0">
            <a:spAutoFit/>
          </a:bodyPr>
          <a:lstStyle/>
          <a:p>
            <a:r>
              <a:rPr lang="en-US" sz="2400" dirty="0" smtClean="0">
                <a:solidFill>
                  <a:srgbClr val="000000"/>
                </a:solidFill>
                <a:latin typeface="Inconsolata"/>
                <a:cs typeface="Inconsolata"/>
              </a:rPr>
              <a:t>|1|0|1|1|1| |1|1|0|1|1| | </a:t>
            </a:r>
            <a:r>
              <a:rPr lang="en-US" sz="2400" dirty="0">
                <a:solidFill>
                  <a:srgbClr val="000000"/>
                </a:solidFill>
                <a:latin typeface="Inconsolata"/>
                <a:cs typeface="Inconsolata"/>
              </a:rPr>
              <a:t>| | | | | | |0|1|</a:t>
            </a:r>
            <a:r>
              <a:rPr lang="en-US" sz="2400" dirty="0">
                <a:latin typeface="Inconsolata"/>
                <a:cs typeface="Inconsolata"/>
              </a:rPr>
              <a:t>0</a:t>
            </a:r>
            <a:r>
              <a:rPr lang="en-US" sz="2400" dirty="0">
                <a:solidFill>
                  <a:srgbClr val="000000"/>
                </a:solidFill>
                <a:latin typeface="Inconsolata"/>
                <a:cs typeface="Inconsolata"/>
              </a:rPr>
              <a:t>| | </a:t>
            </a:r>
          </a:p>
          <a:p>
            <a:r>
              <a:rPr lang="en-US" sz="2400" dirty="0">
                <a:solidFill>
                  <a:srgbClr val="000000"/>
                </a:solidFill>
                <a:latin typeface="Inconsolata"/>
                <a:cs typeface="Inconsolata"/>
              </a:rPr>
              <a:t> </a:t>
            </a:r>
            <a:r>
              <a:rPr lang="en-US" sz="2400" dirty="0" smtClean="0">
                <a:solidFill>
                  <a:srgbClr val="FF0000"/>
                </a:solidFill>
                <a:latin typeface="Inconsolata"/>
                <a:cs typeface="Inconsolata"/>
              </a:rPr>
              <a:t>^</a:t>
            </a:r>
            <a:r>
              <a:rPr lang="en-US" sz="2400" dirty="0" smtClean="0">
                <a:solidFill>
                  <a:srgbClr val="000000"/>
                </a:solidFill>
                <a:latin typeface="Inconsolata"/>
                <a:cs typeface="Inconsolata"/>
              </a:rPr>
              <a:t> </a:t>
            </a:r>
            <a:endParaRPr lang="en-US" sz="2400" dirty="0">
              <a:solidFill>
                <a:srgbClr val="000000"/>
              </a:solidFill>
              <a:latin typeface="Inconsolata"/>
              <a:cs typeface="Inconsolata"/>
            </a:endParaRPr>
          </a:p>
          <a:p>
            <a:endParaRPr lang="en-US" dirty="0"/>
          </a:p>
        </p:txBody>
      </p:sp>
      <p:sp>
        <p:nvSpPr>
          <p:cNvPr id="6" name="TextBox 5"/>
          <p:cNvSpPr txBox="1"/>
          <p:nvPr/>
        </p:nvSpPr>
        <p:spPr>
          <a:xfrm>
            <a:off x="1060343" y="3238945"/>
            <a:ext cx="2446945" cy="830997"/>
          </a:xfrm>
          <a:prstGeom prst="rect">
            <a:avLst/>
          </a:prstGeom>
          <a:noFill/>
        </p:spPr>
        <p:txBody>
          <a:bodyPr wrap="square" rtlCol="0">
            <a:spAutoFit/>
          </a:bodyPr>
          <a:lstStyle/>
          <a:p>
            <a:r>
              <a:rPr lang="en-US" sz="2400" dirty="0"/>
              <a:t>(</a:t>
            </a:r>
            <a:r>
              <a:rPr lang="en-US" sz="2400" dirty="0">
                <a:solidFill>
                  <a:srgbClr val="FF0000"/>
                </a:solidFill>
              </a:rPr>
              <a:t>1</a:t>
            </a:r>
            <a:r>
              <a:rPr lang="en-US" sz="2400" dirty="0"/>
              <a:t>,0,1,</a:t>
            </a:r>
            <a:r>
              <a:rPr lang="en-US" sz="2400" dirty="0">
                <a:solidFill>
                  <a:srgbClr val="000000"/>
                </a:solidFill>
              </a:rPr>
              <a:t>R</a:t>
            </a:r>
            <a:r>
              <a:rPr lang="en-US" sz="2400" dirty="0"/>
              <a:t>,1)</a:t>
            </a:r>
          </a:p>
          <a:p>
            <a:r>
              <a:rPr lang="en-US" sz="2400" dirty="0"/>
              <a:t>(1,1,0,R,1)</a:t>
            </a:r>
          </a:p>
        </p:txBody>
      </p:sp>
      <p:sp>
        <p:nvSpPr>
          <p:cNvPr id="7" name="TextBox 6"/>
          <p:cNvSpPr txBox="1"/>
          <p:nvPr/>
        </p:nvSpPr>
        <p:spPr>
          <a:xfrm>
            <a:off x="1409906" y="547591"/>
            <a:ext cx="6222232" cy="461665"/>
          </a:xfrm>
          <a:prstGeom prst="rect">
            <a:avLst/>
          </a:prstGeom>
          <a:noFill/>
        </p:spPr>
        <p:txBody>
          <a:bodyPr wrap="square" rtlCol="0">
            <a:spAutoFit/>
          </a:bodyPr>
          <a:lstStyle/>
          <a:p>
            <a:pPr algn="ctr"/>
            <a:r>
              <a:rPr lang="en-US" sz="2400" dirty="0" smtClean="0">
                <a:latin typeface="Inconsolata"/>
                <a:cs typeface="Inconsolata"/>
              </a:rPr>
              <a:t>Universal Turing Machine (idealized)</a:t>
            </a:r>
            <a:endParaRPr lang="en-US" sz="2400" dirty="0">
              <a:latin typeface="Inconsolata"/>
              <a:cs typeface="Inconsolata"/>
            </a:endParaRPr>
          </a:p>
        </p:txBody>
      </p:sp>
    </p:spTree>
    <p:extLst>
      <p:ext uri="{BB962C8B-B14F-4D97-AF65-F5344CB8AC3E}">
        <p14:creationId xmlns:p14="http://schemas.microsoft.com/office/powerpoint/2010/main" val="1462806763"/>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niac.Eckert_Mauchly_Jenning_Goldstine_Licterman.102622430.l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000" y="1308100"/>
            <a:ext cx="6350000" cy="4229100"/>
          </a:xfrm>
          <a:prstGeom prst="rect">
            <a:avLst/>
          </a:prstGeom>
        </p:spPr>
      </p:pic>
    </p:spTree>
    <p:extLst>
      <p:ext uri="{BB962C8B-B14F-4D97-AF65-F5344CB8AC3E}">
        <p14:creationId xmlns:p14="http://schemas.microsoft.com/office/powerpoint/2010/main" val="2869589996"/>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oldstine_vonneuman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700" y="1044904"/>
            <a:ext cx="5816600" cy="4051300"/>
          </a:xfrm>
          <a:prstGeom prst="rect">
            <a:avLst/>
          </a:prstGeom>
        </p:spPr>
      </p:pic>
    </p:spTree>
    <p:extLst>
      <p:ext uri="{BB962C8B-B14F-4D97-AF65-F5344CB8AC3E}">
        <p14:creationId xmlns:p14="http://schemas.microsoft.com/office/powerpoint/2010/main" val="145075809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ittle_boy.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390" y="644195"/>
            <a:ext cx="7594329" cy="5193294"/>
          </a:xfrm>
          <a:prstGeom prst="rect">
            <a:avLst/>
          </a:prstGeom>
        </p:spPr>
      </p:pic>
    </p:spTree>
    <p:extLst>
      <p:ext uri="{BB962C8B-B14F-4D97-AF65-F5344CB8AC3E}">
        <p14:creationId xmlns:p14="http://schemas.microsoft.com/office/powerpoint/2010/main" val="1824889716"/>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edvac.png"/>
          <p:cNvPicPr>
            <a:picLocks noChangeAspect="1"/>
          </p:cNvPicPr>
          <p:nvPr/>
        </p:nvPicPr>
        <p:blipFill>
          <a:blip r:embed="rId3"/>
          <a:stretch>
            <a:fillRect/>
          </a:stretch>
        </p:blipFill>
        <p:spPr>
          <a:xfrm>
            <a:off x="2155643" y="540111"/>
            <a:ext cx="4513260" cy="5133834"/>
          </a:xfrm>
          <a:prstGeom prst="rect">
            <a:avLst/>
          </a:prstGeom>
        </p:spPr>
      </p:pic>
      <p:sp>
        <p:nvSpPr>
          <p:cNvPr id="3" name="TextBox 2"/>
          <p:cNvSpPr txBox="1"/>
          <p:nvPr/>
        </p:nvSpPr>
        <p:spPr>
          <a:xfrm>
            <a:off x="873909" y="5673945"/>
            <a:ext cx="7667094" cy="646331"/>
          </a:xfrm>
          <a:prstGeom prst="rect">
            <a:avLst/>
          </a:prstGeom>
          <a:noFill/>
        </p:spPr>
        <p:txBody>
          <a:bodyPr wrap="square" rtlCol="0">
            <a:spAutoFit/>
          </a:bodyPr>
          <a:lstStyle/>
          <a:p>
            <a:r>
              <a:rPr lang="en-US" dirty="0" smtClean="0"/>
              <a:t>Von Neumann – Unfinished report of the design of the EDVAC</a:t>
            </a:r>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vonArc.png"/>
          <p:cNvPicPr>
            <a:picLocks noChangeAspect="1"/>
          </p:cNvPicPr>
          <p:nvPr/>
        </p:nvPicPr>
        <p:blipFill>
          <a:blip r:embed="rId2"/>
          <a:stretch>
            <a:fillRect/>
          </a:stretch>
        </p:blipFill>
        <p:spPr>
          <a:xfrm>
            <a:off x="1955800" y="1587500"/>
            <a:ext cx="5232400" cy="3683000"/>
          </a:xfrm>
          <a:prstGeom prst="rect">
            <a:avLst/>
          </a:prstGeom>
        </p:spPr>
      </p:pic>
      <p:sp>
        <p:nvSpPr>
          <p:cNvPr id="5" name="Content Placeholder 4"/>
          <p:cNvSpPr>
            <a:spLocks noGrp="1"/>
          </p:cNvSpPr>
          <p:nvPr>
            <p:ph idx="1"/>
          </p:nvPr>
        </p:nvSpPr>
        <p:spPr/>
        <p:txBody>
          <a:bodyPr/>
          <a:lstStyle/>
          <a:p>
            <a:pPr>
              <a:buNone/>
            </a:pPr>
            <a:r>
              <a:rPr lang="en-US" dirty="0" smtClean="0"/>
              <a:t> </a:t>
            </a:r>
            <a:endParaRPr lang="en-US" dirty="0"/>
          </a:p>
        </p:txBody>
      </p:sp>
      <p:sp>
        <p:nvSpPr>
          <p:cNvPr id="2" name="TextBox 1"/>
          <p:cNvSpPr txBox="1"/>
          <p:nvPr/>
        </p:nvSpPr>
        <p:spPr>
          <a:xfrm>
            <a:off x="2376371" y="5834723"/>
            <a:ext cx="4811829" cy="369332"/>
          </a:xfrm>
          <a:prstGeom prst="rect">
            <a:avLst/>
          </a:prstGeom>
          <a:noFill/>
        </p:spPr>
        <p:txBody>
          <a:bodyPr wrap="square" rtlCol="0">
            <a:spAutoFit/>
          </a:bodyPr>
          <a:lstStyle/>
          <a:p>
            <a:r>
              <a:rPr lang="en-US" dirty="0" smtClean="0"/>
              <a:t>Immortalized as ‘Von Neumann’ architecture</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28144"/>
            <a:ext cx="8229600" cy="5598020"/>
          </a:xfrm>
        </p:spPr>
        <p:txBody>
          <a:bodyPr>
            <a:normAutofit/>
          </a:bodyPr>
          <a:lstStyle/>
          <a:p>
            <a:r>
              <a:rPr lang="en-US" sz="2400" dirty="0" smtClean="0"/>
              <a:t>1942 – </a:t>
            </a:r>
            <a:r>
              <a:rPr lang="en-US" sz="2400" dirty="0" err="1" smtClean="0"/>
              <a:t>Mauchly</a:t>
            </a:r>
            <a:r>
              <a:rPr lang="en-US" sz="2400" dirty="0" smtClean="0"/>
              <a:t> writes ENIAC proposal (decimal)</a:t>
            </a:r>
          </a:p>
          <a:p>
            <a:r>
              <a:rPr lang="en-US" sz="2400" dirty="0" smtClean="0"/>
              <a:t>April 1943 – Army contract for ENIAC</a:t>
            </a:r>
          </a:p>
          <a:p>
            <a:r>
              <a:rPr lang="en-US" sz="2400" dirty="0" smtClean="0"/>
              <a:t>June 1945 (?) – Contract for EDVAC</a:t>
            </a:r>
          </a:p>
          <a:p>
            <a:r>
              <a:rPr lang="en-US" sz="2400" dirty="0" smtClean="0"/>
              <a:t>June 30, 1945 – ‘First Draft’</a:t>
            </a:r>
          </a:p>
          <a:p>
            <a:r>
              <a:rPr lang="en-US" sz="2400" dirty="0"/>
              <a:t>Feb 14, 1946 – ENIAC </a:t>
            </a:r>
            <a:r>
              <a:rPr lang="en-US" sz="2400" dirty="0" smtClean="0"/>
              <a:t>announced to public</a:t>
            </a:r>
          </a:p>
          <a:p>
            <a:r>
              <a:rPr lang="en-US" sz="2400" dirty="0" smtClean="0"/>
              <a:t>Feb 19, 1946 – Turing’s ACE Report presented to NPL</a:t>
            </a:r>
          </a:p>
          <a:p>
            <a:r>
              <a:rPr lang="en-US" sz="2400" dirty="0" smtClean="0"/>
              <a:t>July-Aug 1946 – Moore School lectures</a:t>
            </a:r>
          </a:p>
          <a:p>
            <a:r>
              <a:rPr lang="en-US" sz="2400" dirty="0" smtClean="0"/>
              <a:t>Dec 22, 1947 – Eckert &amp; </a:t>
            </a:r>
            <a:r>
              <a:rPr lang="en-US" sz="2400" dirty="0" err="1" smtClean="0"/>
              <a:t>Mauchly</a:t>
            </a:r>
            <a:r>
              <a:rPr lang="en-US" sz="2400" dirty="0" smtClean="0"/>
              <a:t> form EMCC</a:t>
            </a:r>
          </a:p>
          <a:p>
            <a:r>
              <a:rPr lang="en-US" sz="2400" dirty="0" smtClean="0"/>
              <a:t>June 21, 1948 – Manchester ‘Baby’ </a:t>
            </a:r>
          </a:p>
          <a:p>
            <a:r>
              <a:rPr lang="en-US" sz="2400" dirty="0" smtClean="0"/>
              <a:t>Feb 7, 1949 - BINAC</a:t>
            </a:r>
          </a:p>
          <a:p>
            <a:r>
              <a:rPr lang="en-US" sz="2400" dirty="0" smtClean="0"/>
              <a:t>May 6, 1949 – EDSAC</a:t>
            </a:r>
          </a:p>
          <a:p>
            <a:r>
              <a:rPr lang="en-US" sz="2400" dirty="0" smtClean="0"/>
              <a:t>Sept 9, 1951 – LEO ‘Bakery Valuations’ for Lyons food chain</a:t>
            </a:r>
          </a:p>
          <a:p>
            <a:endParaRPr lang="en-US" sz="2400" dirty="0" smtClean="0"/>
          </a:p>
          <a:p>
            <a:endParaRPr lang="en-US" sz="2400" dirty="0" smtClean="0"/>
          </a:p>
          <a:p>
            <a:endParaRPr lang="en-US" sz="2400" dirty="0" smtClean="0"/>
          </a:p>
          <a:p>
            <a:endParaRPr lang="en-US" sz="2400" dirty="0" smtClean="0"/>
          </a:p>
          <a:p>
            <a:endParaRPr lang="en-US" sz="2400" dirty="0" smtClean="0"/>
          </a:p>
        </p:txBody>
      </p:sp>
    </p:spTree>
    <p:extLst>
      <p:ext uri="{BB962C8B-B14F-4D97-AF65-F5344CB8AC3E}">
        <p14:creationId xmlns:p14="http://schemas.microsoft.com/office/powerpoint/2010/main" val="2474606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icture 21.png"/>
          <p:cNvPicPr>
            <a:picLocks noChangeAspect="1"/>
          </p:cNvPicPr>
          <p:nvPr/>
        </p:nvPicPr>
        <p:blipFill>
          <a:blip r:embed="rId3"/>
          <a:stretch>
            <a:fillRect/>
          </a:stretch>
        </p:blipFill>
        <p:spPr>
          <a:xfrm>
            <a:off x="1705392" y="640477"/>
            <a:ext cx="5842311" cy="5058691"/>
          </a:xfrm>
          <a:prstGeom prst="rect">
            <a:avLst/>
          </a:prstGeom>
        </p:spPr>
      </p:pic>
      <p:sp>
        <p:nvSpPr>
          <p:cNvPr id="3" name="TextBox 2"/>
          <p:cNvSpPr txBox="1"/>
          <p:nvPr/>
        </p:nvSpPr>
        <p:spPr>
          <a:xfrm>
            <a:off x="1705392" y="5953600"/>
            <a:ext cx="6031615" cy="646331"/>
          </a:xfrm>
          <a:prstGeom prst="rect">
            <a:avLst/>
          </a:prstGeom>
          <a:noFill/>
        </p:spPr>
        <p:txBody>
          <a:bodyPr wrap="square" rtlCol="0">
            <a:spAutoFit/>
          </a:bodyPr>
          <a:lstStyle/>
          <a:p>
            <a:r>
              <a:rPr lang="en-US" dirty="0" smtClean="0"/>
              <a:t>Newton “Principia” – Relied on geometry in 1687 to be convincing.</a:t>
            </a:r>
            <a:endParaRPr lang="en-US" dirty="0"/>
          </a:p>
        </p:txBody>
      </p:sp>
    </p:spTree>
    <p:extLst>
      <p:ext uri="{BB962C8B-B14F-4D97-AF65-F5344CB8AC3E}">
        <p14:creationId xmlns:p14="http://schemas.microsoft.com/office/powerpoint/2010/main" val="2497010844"/>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ccarthy.png"/>
          <p:cNvPicPr>
            <a:picLocks noChangeAspect="1"/>
          </p:cNvPicPr>
          <p:nvPr/>
        </p:nvPicPr>
        <p:blipFill>
          <a:blip r:embed="rId3"/>
          <a:stretch>
            <a:fillRect/>
          </a:stretch>
        </p:blipFill>
        <p:spPr>
          <a:xfrm>
            <a:off x="1141907" y="267970"/>
            <a:ext cx="6838588" cy="5927366"/>
          </a:xfrm>
          <a:prstGeom prst="rect">
            <a:avLst/>
          </a:prstGeom>
        </p:spPr>
      </p:pic>
    </p:spTree>
    <p:extLst>
      <p:ext uri="{BB962C8B-B14F-4D97-AF65-F5344CB8AC3E}">
        <p14:creationId xmlns:p14="http://schemas.microsoft.com/office/powerpoint/2010/main" val="1605626390"/>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700.png"/>
          <p:cNvPicPr>
            <a:picLocks noChangeAspect="1"/>
          </p:cNvPicPr>
          <p:nvPr/>
        </p:nvPicPr>
        <p:blipFill>
          <a:blip r:embed="rId3"/>
          <a:stretch>
            <a:fillRect/>
          </a:stretch>
        </p:blipFill>
        <p:spPr>
          <a:xfrm>
            <a:off x="1095299" y="221367"/>
            <a:ext cx="6989379" cy="5754008"/>
          </a:xfrm>
          <a:prstGeom prst="rect">
            <a:avLst/>
          </a:prstGeom>
        </p:spPr>
      </p:pic>
    </p:spTree>
    <p:extLst>
      <p:ext uri="{BB962C8B-B14F-4D97-AF65-F5344CB8AC3E}">
        <p14:creationId xmlns:p14="http://schemas.microsoft.com/office/powerpoint/2010/main" val="2671629913"/>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3553" y="533733"/>
            <a:ext cx="4637544" cy="7294305"/>
          </a:xfrm>
          <a:prstGeom prst="rect">
            <a:avLst/>
          </a:prstGeom>
          <a:noFill/>
        </p:spPr>
        <p:txBody>
          <a:bodyPr wrap="square" rtlCol="0">
            <a:spAutoFit/>
          </a:bodyPr>
          <a:lstStyle/>
          <a:p>
            <a:r>
              <a:rPr lang="en-US" dirty="0">
                <a:latin typeface="Inconsolata"/>
                <a:cs typeface="Inconsolata"/>
              </a:rPr>
              <a:t>ISWIM (1966)</a:t>
            </a:r>
          </a:p>
          <a:p>
            <a:endParaRPr lang="en-US" dirty="0">
              <a:latin typeface="Inconsolata"/>
              <a:cs typeface="Inconsolata"/>
            </a:endParaRPr>
          </a:p>
          <a:p>
            <a:r>
              <a:rPr lang="en-US" dirty="0">
                <a:latin typeface="Inconsolata"/>
                <a:cs typeface="Inconsolata"/>
              </a:rPr>
              <a:t>SASL (1972)</a:t>
            </a:r>
          </a:p>
          <a:p>
            <a:endParaRPr lang="en-US" dirty="0">
              <a:latin typeface="Inconsolata"/>
              <a:cs typeface="Inconsolata"/>
            </a:endParaRPr>
          </a:p>
          <a:p>
            <a:r>
              <a:rPr lang="en-US" dirty="0">
                <a:latin typeface="Inconsolata"/>
                <a:cs typeface="Inconsolata"/>
              </a:rPr>
              <a:t>ML (1973)</a:t>
            </a:r>
          </a:p>
          <a:p>
            <a:endParaRPr lang="en-US" dirty="0">
              <a:latin typeface="Inconsolata"/>
              <a:cs typeface="Inconsolata"/>
            </a:endParaRPr>
          </a:p>
          <a:p>
            <a:r>
              <a:rPr lang="en-US" dirty="0">
                <a:latin typeface="Inconsolata"/>
                <a:cs typeface="Inconsolata"/>
              </a:rPr>
              <a:t>Scheme (1975)</a:t>
            </a:r>
          </a:p>
          <a:p>
            <a:endParaRPr lang="en-US" dirty="0">
              <a:latin typeface="Inconsolata"/>
              <a:cs typeface="Inconsolata"/>
            </a:endParaRPr>
          </a:p>
          <a:p>
            <a:r>
              <a:rPr lang="en-US" dirty="0">
                <a:latin typeface="Inconsolata"/>
                <a:cs typeface="Inconsolata"/>
              </a:rPr>
              <a:t>KRC (1981)</a:t>
            </a:r>
          </a:p>
          <a:p>
            <a:endParaRPr lang="en-US" dirty="0">
              <a:latin typeface="Inconsolata"/>
              <a:cs typeface="Inconsolata"/>
            </a:endParaRPr>
          </a:p>
          <a:p>
            <a:r>
              <a:rPr lang="en-US" dirty="0">
                <a:latin typeface="Inconsolata"/>
                <a:cs typeface="Inconsolata"/>
              </a:rPr>
              <a:t>Miranda (1985)</a:t>
            </a:r>
          </a:p>
          <a:p>
            <a:endParaRPr lang="en-US" dirty="0">
              <a:latin typeface="Inconsolata"/>
              <a:cs typeface="Inconsolata"/>
            </a:endParaRPr>
          </a:p>
          <a:p>
            <a:r>
              <a:rPr lang="en-US" dirty="0" err="1">
                <a:latin typeface="Inconsolata"/>
                <a:cs typeface="Inconsolata"/>
              </a:rPr>
              <a:t>Erlang</a:t>
            </a:r>
            <a:r>
              <a:rPr lang="en-US" dirty="0">
                <a:latin typeface="Inconsolata"/>
                <a:cs typeface="Inconsolata"/>
              </a:rPr>
              <a:t> (1986)</a:t>
            </a:r>
          </a:p>
          <a:p>
            <a:endParaRPr lang="en-US" dirty="0">
              <a:latin typeface="Inconsolata"/>
              <a:cs typeface="Inconsolata"/>
            </a:endParaRPr>
          </a:p>
          <a:p>
            <a:r>
              <a:rPr lang="en-US" dirty="0">
                <a:latin typeface="Inconsolata"/>
                <a:cs typeface="Inconsolata"/>
              </a:rPr>
              <a:t>Haskell (1990</a:t>
            </a:r>
            <a:r>
              <a:rPr lang="en-US" dirty="0" smtClean="0">
                <a:latin typeface="Inconsolata"/>
                <a:cs typeface="Inconsolata"/>
              </a:rPr>
              <a:t>)</a:t>
            </a:r>
          </a:p>
          <a:p>
            <a:endParaRPr lang="en-US" dirty="0">
              <a:latin typeface="Inconsolata"/>
              <a:cs typeface="Inconsolata"/>
            </a:endParaRPr>
          </a:p>
          <a:p>
            <a:r>
              <a:rPr lang="en-US" dirty="0">
                <a:latin typeface="Inconsolata"/>
                <a:cs typeface="Inconsolata"/>
              </a:rPr>
              <a:t>F# (2002</a:t>
            </a:r>
            <a:r>
              <a:rPr lang="en-US" dirty="0" smtClean="0">
                <a:latin typeface="Inconsolata"/>
                <a:cs typeface="Inconsolata"/>
              </a:rPr>
              <a:t>)</a:t>
            </a:r>
          </a:p>
          <a:p>
            <a:endParaRPr lang="en-US" dirty="0">
              <a:latin typeface="Inconsolata"/>
              <a:cs typeface="Inconsolata"/>
            </a:endParaRPr>
          </a:p>
          <a:p>
            <a:r>
              <a:rPr lang="en-US" dirty="0" err="1">
                <a:latin typeface="Inconsolata"/>
                <a:cs typeface="Inconsolata"/>
              </a:rPr>
              <a:t>Scala</a:t>
            </a:r>
            <a:r>
              <a:rPr lang="en-US" dirty="0">
                <a:latin typeface="Inconsolata"/>
                <a:cs typeface="Inconsolata"/>
              </a:rPr>
              <a:t> (2003</a:t>
            </a:r>
            <a:r>
              <a:rPr lang="en-US" dirty="0" smtClean="0">
                <a:latin typeface="Inconsolata"/>
                <a:cs typeface="Inconsolata"/>
              </a:rPr>
              <a:t>)</a:t>
            </a:r>
            <a:endParaRPr lang="en-US" dirty="0">
              <a:latin typeface="Inconsolata"/>
              <a:cs typeface="Inconsolata"/>
            </a:endParaRPr>
          </a:p>
          <a:p>
            <a:endParaRPr lang="en-US" dirty="0">
              <a:latin typeface="Inconsolata"/>
              <a:cs typeface="Inconsolata"/>
            </a:endParaRPr>
          </a:p>
          <a:p>
            <a:r>
              <a:rPr lang="en-US" dirty="0" err="1">
                <a:latin typeface="Inconsolata"/>
                <a:cs typeface="Inconsolata"/>
              </a:rPr>
              <a:t>Clojure</a:t>
            </a:r>
            <a:r>
              <a:rPr lang="en-US" dirty="0">
                <a:latin typeface="Inconsolata"/>
                <a:cs typeface="Inconsolata"/>
              </a:rPr>
              <a:t> (2007)</a:t>
            </a:r>
          </a:p>
          <a:p>
            <a:endParaRPr lang="en-US" dirty="0">
              <a:latin typeface="Inconsolata"/>
              <a:cs typeface="Inconsolata"/>
            </a:endParaRPr>
          </a:p>
          <a:p>
            <a:r>
              <a:rPr lang="en-US" dirty="0">
                <a:latin typeface="Inconsolata"/>
                <a:cs typeface="Inconsolata"/>
              </a:rPr>
              <a:t> </a:t>
            </a:r>
          </a:p>
          <a:p>
            <a:endParaRPr lang="en-US" dirty="0">
              <a:latin typeface="Inconsolata"/>
              <a:cs typeface="Inconsolata"/>
            </a:endParaRPr>
          </a:p>
          <a:p>
            <a:endParaRPr lang="en-US" dirty="0">
              <a:latin typeface="Inconsolata"/>
              <a:cs typeface="Inconsolata"/>
            </a:endParaRPr>
          </a:p>
        </p:txBody>
      </p:sp>
    </p:spTree>
    <p:extLst>
      <p:ext uri="{BB962C8B-B14F-4D97-AF65-F5344CB8AC3E}">
        <p14:creationId xmlns:p14="http://schemas.microsoft.com/office/powerpoint/2010/main" val="1989709981"/>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ngin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6500" y="254000"/>
            <a:ext cx="4178300" cy="6350000"/>
          </a:xfrm>
          <a:prstGeom prst="rect">
            <a:avLst/>
          </a:prstGeom>
        </p:spPr>
      </p:pic>
    </p:spTree>
    <p:extLst>
      <p:ext uri="{BB962C8B-B14F-4D97-AF65-F5344CB8AC3E}">
        <p14:creationId xmlns:p14="http://schemas.microsoft.com/office/powerpoint/2010/main" val="163278455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2-11-10 at 8.29.11 PM.png"/>
          <p:cNvPicPr>
            <a:picLocks noGrp="1" noChangeAspect="1"/>
          </p:cNvPicPr>
          <p:nvPr>
            <p:ph idx="1"/>
          </p:nvPr>
        </p:nvPicPr>
        <p:blipFill>
          <a:blip r:embed="rId2">
            <a:extLst>
              <a:ext uri="{28A0092B-C50C-407E-A947-70E740481C1C}">
                <a14:useLocalDpi xmlns:a14="http://schemas.microsoft.com/office/drawing/2010/main" val="0"/>
              </a:ext>
            </a:extLst>
          </a:blip>
          <a:srcRect t="2018" b="2018"/>
          <a:stretch>
            <a:fillRect/>
          </a:stretch>
        </p:blipFill>
        <p:spPr>
          <a:xfrm>
            <a:off x="2506663" y="549640"/>
            <a:ext cx="3792607" cy="4746586"/>
          </a:xfrm>
        </p:spPr>
      </p:pic>
      <p:sp>
        <p:nvSpPr>
          <p:cNvPr id="5" name="TextBox 4"/>
          <p:cNvSpPr txBox="1"/>
          <p:nvPr/>
        </p:nvSpPr>
        <p:spPr>
          <a:xfrm>
            <a:off x="1584248" y="5482628"/>
            <a:ext cx="6689045" cy="923330"/>
          </a:xfrm>
          <a:prstGeom prst="rect">
            <a:avLst/>
          </a:prstGeom>
          <a:noFill/>
        </p:spPr>
        <p:txBody>
          <a:bodyPr wrap="square" rtlCol="0">
            <a:spAutoFit/>
          </a:bodyPr>
          <a:lstStyle/>
          <a:p>
            <a:r>
              <a:rPr lang="it-IT" dirty="0"/>
              <a:t>Francesco </a:t>
            </a:r>
            <a:r>
              <a:rPr lang="it-IT" dirty="0" err="1"/>
              <a:t>Maurolico</a:t>
            </a:r>
            <a:r>
              <a:rPr lang="it-IT" dirty="0"/>
              <a:t> - </a:t>
            </a:r>
            <a:r>
              <a:rPr lang="it-IT" dirty="0" err="1"/>
              <a:t>Arithmeticorum</a:t>
            </a:r>
            <a:r>
              <a:rPr lang="it-IT" dirty="0"/>
              <a:t> libri duo (1575</a:t>
            </a:r>
            <a:r>
              <a:rPr lang="it-IT" dirty="0" smtClean="0"/>
              <a:t>)</a:t>
            </a:r>
          </a:p>
          <a:p>
            <a:endParaRPr lang="it-IT" dirty="0"/>
          </a:p>
          <a:p>
            <a:r>
              <a:rPr lang="it-IT" dirty="0" err="1" smtClean="0"/>
              <a:t>Used</a:t>
            </a:r>
            <a:r>
              <a:rPr lang="it-IT" dirty="0" smtClean="0"/>
              <a:t> </a:t>
            </a:r>
            <a:r>
              <a:rPr lang="it-IT" dirty="0" err="1" smtClean="0"/>
              <a:t>induction</a:t>
            </a:r>
            <a:r>
              <a:rPr lang="it-IT" dirty="0" smtClean="0"/>
              <a:t> to prove </a:t>
            </a:r>
            <a:r>
              <a:rPr lang="it-IT" dirty="0" err="1" smtClean="0"/>
              <a:t>that</a:t>
            </a:r>
            <a:r>
              <a:rPr lang="it-IT" dirty="0" smtClean="0"/>
              <a:t> first </a:t>
            </a:r>
            <a:r>
              <a:rPr lang="it-IT" i="1" dirty="0" err="1" smtClean="0"/>
              <a:t>n</a:t>
            </a:r>
            <a:r>
              <a:rPr lang="it-IT" dirty="0" smtClean="0"/>
              <a:t> </a:t>
            </a:r>
            <a:r>
              <a:rPr lang="it-IT" dirty="0" err="1" smtClean="0"/>
              <a:t>odd</a:t>
            </a:r>
            <a:r>
              <a:rPr lang="it-IT" dirty="0" smtClean="0"/>
              <a:t> </a:t>
            </a:r>
            <a:r>
              <a:rPr lang="it-IT" dirty="0" err="1" smtClean="0"/>
              <a:t>integers</a:t>
            </a:r>
            <a:r>
              <a:rPr lang="it-IT" dirty="0" smtClean="0"/>
              <a:t> </a:t>
            </a:r>
            <a:r>
              <a:rPr lang="it-IT" dirty="0" err="1" smtClean="0"/>
              <a:t>is</a:t>
            </a:r>
            <a:r>
              <a:rPr lang="it-IT" dirty="0" smtClean="0"/>
              <a:t> </a:t>
            </a:r>
            <a:r>
              <a:rPr lang="it-IT" i="1" dirty="0" smtClean="0"/>
              <a:t>n</a:t>
            </a:r>
            <a:r>
              <a:rPr lang="it-IT" baseline="30000" dirty="0" smtClean="0"/>
              <a:t>2</a:t>
            </a:r>
            <a:endParaRPr lang="en-US" baseline="30000" dirty="0"/>
          </a:p>
        </p:txBody>
      </p:sp>
    </p:spTree>
    <p:extLst>
      <p:ext uri="{BB962C8B-B14F-4D97-AF65-F5344CB8AC3E}">
        <p14:creationId xmlns:p14="http://schemas.microsoft.com/office/powerpoint/2010/main" val="407891616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Weierstrass.jpeg"/>
          <p:cNvPicPr>
            <a:picLocks noGrp="1" noChangeAspect="1"/>
          </p:cNvPicPr>
          <p:nvPr>
            <p:ph idx="1"/>
          </p:nvPr>
        </p:nvPicPr>
        <p:blipFill>
          <a:blip r:embed="rId2">
            <a:extLst>
              <a:ext uri="{28A0092B-C50C-407E-A947-70E740481C1C}">
                <a14:useLocalDpi xmlns:a14="http://schemas.microsoft.com/office/drawing/2010/main" val="0"/>
              </a:ext>
            </a:extLst>
          </a:blip>
          <a:srcRect l="5114" r="5114"/>
          <a:stretch>
            <a:fillRect/>
          </a:stretch>
        </p:blipFill>
        <p:spPr>
          <a:xfrm>
            <a:off x="2732985" y="465139"/>
            <a:ext cx="3830327" cy="5329280"/>
          </a:xfrm>
        </p:spPr>
      </p:pic>
      <p:sp>
        <p:nvSpPr>
          <p:cNvPr id="5" name="TextBox 4"/>
          <p:cNvSpPr txBox="1"/>
          <p:nvPr/>
        </p:nvSpPr>
        <p:spPr>
          <a:xfrm>
            <a:off x="2489533" y="5849380"/>
            <a:ext cx="6035228" cy="646331"/>
          </a:xfrm>
          <a:prstGeom prst="rect">
            <a:avLst/>
          </a:prstGeom>
          <a:noFill/>
        </p:spPr>
        <p:txBody>
          <a:bodyPr wrap="square" rtlCol="0">
            <a:spAutoFit/>
          </a:bodyPr>
          <a:lstStyle/>
          <a:p>
            <a:r>
              <a:rPr lang="en-US" dirty="0" smtClean="0"/>
              <a:t>Karl </a:t>
            </a:r>
            <a:r>
              <a:rPr lang="en-US" dirty="0" err="1" smtClean="0"/>
              <a:t>Weierstrass</a:t>
            </a:r>
            <a:r>
              <a:rPr lang="en-US" dirty="0" smtClean="0"/>
              <a:t> – Univ. of Berlin 1857-1890</a:t>
            </a:r>
          </a:p>
          <a:p>
            <a:r>
              <a:rPr lang="en-US" dirty="0" smtClean="0"/>
              <a:t>After 200 years, calculus finally had a solid foundation. </a:t>
            </a:r>
            <a:endParaRPr lang="en-US" dirty="0"/>
          </a:p>
        </p:txBody>
      </p:sp>
    </p:spTree>
    <p:extLst>
      <p:ext uri="{BB962C8B-B14F-4D97-AF65-F5344CB8AC3E}">
        <p14:creationId xmlns:p14="http://schemas.microsoft.com/office/powerpoint/2010/main" val="418692489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74638"/>
            <a:ext cx="8229600" cy="1143000"/>
          </a:xfrm>
        </p:spPr>
        <p:txBody>
          <a:bodyPr/>
          <a:lstStyle/>
          <a:p>
            <a:r>
              <a:rPr lang="en-US" dirty="0" smtClean="0"/>
              <a:t>Calculus of Reason</a:t>
            </a:r>
            <a:endParaRPr lang="en-US" dirty="0"/>
          </a:p>
        </p:txBody>
      </p:sp>
      <p:pic>
        <p:nvPicPr>
          <p:cNvPr id="7" name="Picture 6" descr="davis_leibniz.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8572" y="1291888"/>
            <a:ext cx="4750249" cy="5327982"/>
          </a:xfrm>
          <a:prstGeom prst="rect">
            <a:avLst/>
          </a:prstGeom>
        </p:spPr>
      </p:pic>
    </p:spTree>
    <p:extLst>
      <p:ext uri="{BB962C8B-B14F-4D97-AF65-F5344CB8AC3E}">
        <p14:creationId xmlns:p14="http://schemas.microsoft.com/office/powerpoint/2010/main" val="222504999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63657"/>
            <a:ext cx="8229600" cy="2813584"/>
          </a:xfrm>
        </p:spPr>
        <p:txBody>
          <a:bodyPr>
            <a:normAutofit/>
          </a:bodyPr>
          <a:lstStyle/>
          <a:p>
            <a:pPr marL="0" indent="0">
              <a:buNone/>
            </a:pPr>
            <a:r>
              <a:rPr lang="en-US" sz="2400" dirty="0" smtClean="0"/>
              <a:t>“There is delivered a certain new and wonderful </a:t>
            </a:r>
            <a:r>
              <a:rPr lang="en-US" sz="2400" dirty="0" smtClean="0">
                <a:solidFill>
                  <a:srgbClr val="3366FF"/>
                </a:solidFill>
              </a:rPr>
              <a:t>calculation, which has relation to all our reflections</a:t>
            </a:r>
            <a:r>
              <a:rPr lang="en-US" sz="2400" dirty="0" smtClean="0"/>
              <a:t> and which is proceeded </a:t>
            </a:r>
            <a:r>
              <a:rPr lang="en-US" sz="2400" dirty="0" smtClean="0">
                <a:solidFill>
                  <a:srgbClr val="3366FF"/>
                </a:solidFill>
              </a:rPr>
              <a:t>not less accurate than Arithmetic and Algebra</a:t>
            </a:r>
            <a:r>
              <a:rPr lang="en-US" sz="2400" dirty="0" smtClean="0"/>
              <a:t>. As </a:t>
            </a:r>
            <a:r>
              <a:rPr lang="en-US" sz="2400" dirty="0" smtClean="0">
                <a:solidFill>
                  <a:srgbClr val="3366FF"/>
                </a:solidFill>
              </a:rPr>
              <a:t>applied to </a:t>
            </a:r>
            <a:r>
              <a:rPr lang="en-US" sz="2400" dirty="0" err="1" smtClean="0">
                <a:solidFill>
                  <a:srgbClr val="3366FF"/>
                </a:solidFill>
              </a:rPr>
              <a:t>controversions</a:t>
            </a:r>
            <a:r>
              <a:rPr lang="en-US" sz="2400" dirty="0" smtClean="0">
                <a:solidFill>
                  <a:srgbClr val="3366FF"/>
                </a:solidFill>
              </a:rPr>
              <a:t>, they can terminate always </a:t>
            </a:r>
            <a:r>
              <a:rPr lang="en-US" sz="2400" dirty="0" smtClean="0"/>
              <a:t>as they are soluble on data just by putting pen to paper</a:t>
            </a:r>
            <a:r>
              <a:rPr lang="en-US" sz="2400" dirty="0" smtClean="0">
                <a:solidFill>
                  <a:srgbClr val="3366FF"/>
                </a:solidFill>
              </a:rPr>
              <a:t>; it is sufficient for two disputers </a:t>
            </a:r>
            <a:r>
              <a:rPr lang="en-US" sz="2400" dirty="0" smtClean="0"/>
              <a:t>omitting verbal pleadings </a:t>
            </a:r>
            <a:r>
              <a:rPr lang="en-US" sz="2400" dirty="0" smtClean="0">
                <a:solidFill>
                  <a:srgbClr val="3366FF"/>
                </a:solidFill>
              </a:rPr>
              <a:t>to say to each other: </a:t>
            </a:r>
            <a:r>
              <a:rPr lang="en-US" sz="2400" b="1" dirty="0" smtClean="0">
                <a:solidFill>
                  <a:srgbClr val="3366FF"/>
                </a:solidFill>
              </a:rPr>
              <a:t>let us calculate</a:t>
            </a:r>
            <a:r>
              <a:rPr lang="en-US" sz="2400" dirty="0" smtClean="0"/>
              <a:t>”</a:t>
            </a:r>
            <a:endParaRPr lang="en-US" sz="2400" dirty="0"/>
          </a:p>
        </p:txBody>
      </p:sp>
      <p:sp>
        <p:nvSpPr>
          <p:cNvPr id="4" name="TextBox 3"/>
          <p:cNvSpPr txBox="1"/>
          <p:nvPr/>
        </p:nvSpPr>
        <p:spPr>
          <a:xfrm>
            <a:off x="769040" y="4727452"/>
            <a:ext cx="7917760" cy="1754327"/>
          </a:xfrm>
          <a:prstGeom prst="rect">
            <a:avLst/>
          </a:prstGeom>
          <a:noFill/>
        </p:spPr>
        <p:txBody>
          <a:bodyPr wrap="square" rtlCol="0">
            <a:spAutoFit/>
          </a:bodyPr>
          <a:lstStyle/>
          <a:p>
            <a:r>
              <a:rPr lang="en-US" dirty="0" smtClean="0"/>
              <a:t>Leibniz </a:t>
            </a:r>
            <a:r>
              <a:rPr lang="en-US" dirty="0"/>
              <a:t>- INITIA ET SPECIMINA SCIENTIAE NOVAE GENERALIS</a:t>
            </a:r>
            <a:endParaRPr lang="en-US" dirty="0" smtClean="0"/>
          </a:p>
          <a:p>
            <a:r>
              <a:rPr lang="de-DE" dirty="0">
                <a:hlinkClick r:id="rId3"/>
              </a:rPr>
              <a:t>http://www.uni-muenster.de/Leibniz/DatenVI4/VI4a1.</a:t>
            </a:r>
            <a:r>
              <a:rPr lang="de-DE" dirty="0" smtClean="0">
                <a:hlinkClick r:id="rId3"/>
              </a:rPr>
              <a:t>pdf</a:t>
            </a:r>
            <a:r>
              <a:rPr lang="de-DE" dirty="0" smtClean="0"/>
              <a:t>  (p443). See also </a:t>
            </a:r>
            <a:r>
              <a:rPr lang="en-US" dirty="0"/>
              <a:t>http://</a:t>
            </a:r>
            <a:r>
              <a:rPr lang="en-US" dirty="0" err="1"/>
              <a:t>mathforum.org</a:t>
            </a:r>
            <a:r>
              <a:rPr lang="en-US" dirty="0"/>
              <a:t>/kb/</a:t>
            </a:r>
            <a:r>
              <a:rPr lang="en-US" dirty="0" err="1"/>
              <a:t>message.jspa?messageID</a:t>
            </a:r>
            <a:r>
              <a:rPr lang="en-US" dirty="0"/>
              <a:t>=1176948</a:t>
            </a:r>
            <a:endParaRPr lang="de-DE" dirty="0" smtClean="0"/>
          </a:p>
          <a:p>
            <a:endParaRPr lang="en-US" dirty="0" smtClean="0"/>
          </a:p>
          <a:p>
            <a:r>
              <a:rPr lang="en-US" dirty="0" smtClean="0"/>
              <a:t>Reasoning can be represented as calculations. Disputes could </a:t>
            </a:r>
            <a:r>
              <a:rPr lang="en-US" dirty="0" smtClean="0"/>
              <a:t>be </a:t>
            </a:r>
            <a:r>
              <a:rPr lang="en-US" dirty="0" smtClean="0"/>
              <a:t>resolved </a:t>
            </a:r>
            <a:r>
              <a:rPr lang="en-US" dirty="0" smtClean="0"/>
              <a:t>by calculating.   </a:t>
            </a:r>
            <a:endParaRPr lang="en-US" dirty="0"/>
          </a:p>
        </p:txBody>
      </p:sp>
      <p:sp>
        <p:nvSpPr>
          <p:cNvPr id="2" name="TextBox 1"/>
          <p:cNvSpPr txBox="1"/>
          <p:nvPr/>
        </p:nvSpPr>
        <p:spPr>
          <a:xfrm>
            <a:off x="457200" y="490419"/>
            <a:ext cx="7979547" cy="769441"/>
          </a:xfrm>
          <a:prstGeom prst="rect">
            <a:avLst/>
          </a:prstGeom>
          <a:noFill/>
        </p:spPr>
        <p:txBody>
          <a:bodyPr wrap="square" rtlCol="0">
            <a:spAutoFit/>
          </a:bodyPr>
          <a:lstStyle/>
          <a:p>
            <a:pPr algn="ctr"/>
            <a:r>
              <a:rPr lang="en-US" sz="4400" dirty="0" err="1" smtClean="0">
                <a:latin typeface="+mj-lt"/>
              </a:rPr>
              <a:t>Calculemus</a:t>
            </a:r>
            <a:endParaRPr lang="en-US" sz="4400" dirty="0">
              <a:latin typeface="+mj-lt"/>
            </a:endParaRPr>
          </a:p>
        </p:txBody>
      </p:sp>
      <p:sp>
        <p:nvSpPr>
          <p:cNvPr id="5" name="TextBox 4"/>
          <p:cNvSpPr txBox="1"/>
          <p:nvPr/>
        </p:nvSpPr>
        <p:spPr>
          <a:xfrm>
            <a:off x="-1508807" y="3998797"/>
            <a:ext cx="184666" cy="369332"/>
          </a:xfrm>
          <a:prstGeom prst="rect">
            <a:avLst/>
          </a:prstGeom>
          <a:noFill/>
        </p:spPr>
        <p:txBody>
          <a:bodyPr wrap="none" rtlCol="0">
            <a:spAutoFit/>
          </a:bodyPr>
          <a:lstStyle/>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Leibniz’s Dream</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“Leibniz’s dream … with the words “Let us calculate,” those </a:t>
            </a:r>
            <a:r>
              <a:rPr lang="en-US" sz="2400" dirty="0"/>
              <a:t>knowing the rules of logic would be able to proceed to determine </a:t>
            </a:r>
            <a:r>
              <a:rPr lang="en-US" sz="2400" dirty="0">
                <a:solidFill>
                  <a:srgbClr val="3366FF"/>
                </a:solidFill>
              </a:rPr>
              <a:t>unfailingly</a:t>
            </a:r>
            <a:r>
              <a:rPr lang="en-US" sz="2400" dirty="0"/>
              <a:t> whether or not some conclusion </a:t>
            </a:r>
            <a:r>
              <a:rPr lang="en-US" sz="2400" dirty="0" smtClean="0"/>
              <a:t>follows”</a:t>
            </a:r>
          </a:p>
          <a:p>
            <a:pPr marL="0" indent="0">
              <a:buNone/>
            </a:pPr>
            <a:endParaRPr lang="en-US" sz="2400" dirty="0" smtClean="0"/>
          </a:p>
          <a:p>
            <a:pPr marL="0" indent="0">
              <a:buNone/>
            </a:pPr>
            <a:r>
              <a:rPr lang="en-US" sz="2400" dirty="0" smtClean="0"/>
              <a:t>Martin Davis* – Engines of Logic (p54)</a:t>
            </a:r>
          </a:p>
          <a:p>
            <a:pPr marL="0" indent="0">
              <a:buNone/>
            </a:pPr>
            <a:endParaRPr lang="en-US" sz="2400" dirty="0"/>
          </a:p>
          <a:p>
            <a:pPr marL="0" indent="0">
              <a:buNone/>
            </a:pPr>
            <a:endParaRPr lang="en-US" sz="2400" dirty="0" smtClean="0"/>
          </a:p>
          <a:p>
            <a:pPr marL="0" indent="0">
              <a:buNone/>
            </a:pPr>
            <a:endParaRPr lang="en-US" sz="2400" dirty="0"/>
          </a:p>
          <a:p>
            <a:pPr marL="0" indent="0">
              <a:buNone/>
            </a:pPr>
            <a:endParaRPr lang="en-US" sz="2400" dirty="0" smtClean="0"/>
          </a:p>
          <a:p>
            <a:pPr marL="0" indent="0">
              <a:buNone/>
            </a:pPr>
            <a:r>
              <a:rPr lang="en-US" sz="1800" dirty="0" smtClean="0"/>
              <a:t>* Davis was one of the people who resolved Hilbert’s Tenth problem in the negative. </a:t>
            </a:r>
            <a:endParaRPr lang="en-US" sz="1800" dirty="0"/>
          </a:p>
        </p:txBody>
      </p:sp>
    </p:spTree>
    <p:extLst>
      <p:ext uri="{BB962C8B-B14F-4D97-AF65-F5344CB8AC3E}">
        <p14:creationId xmlns:p14="http://schemas.microsoft.com/office/powerpoint/2010/main" val="215746413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George Boole</a:t>
            </a:r>
            <a:endParaRPr lang="en-US" dirty="0"/>
          </a:p>
        </p:txBody>
      </p:sp>
      <p:pic>
        <p:nvPicPr>
          <p:cNvPr id="4" name="Content Placeholder 3" descr="boole08.jpg"/>
          <p:cNvPicPr>
            <a:picLocks noGrp="1" noChangeAspect="1"/>
          </p:cNvPicPr>
          <p:nvPr>
            <p:ph idx="1"/>
          </p:nvPr>
        </p:nvPicPr>
        <p:blipFill>
          <a:blip r:embed="rId2">
            <a:extLst>
              <a:ext uri="{28A0092B-C50C-407E-A947-70E740481C1C}">
                <a14:useLocalDpi xmlns:a14="http://schemas.microsoft.com/office/drawing/2010/main" val="0"/>
              </a:ext>
            </a:extLst>
          </a:blip>
          <a:srcRect l="723" r="723"/>
          <a:stretch>
            <a:fillRect/>
          </a:stretch>
        </p:blipFill>
        <p:spPr>
          <a:xfrm>
            <a:off x="2934158" y="1411575"/>
            <a:ext cx="3189288" cy="4525963"/>
          </a:xfrm>
        </p:spPr>
      </p:pic>
    </p:spTree>
    <p:extLst>
      <p:ext uri="{BB962C8B-B14F-4D97-AF65-F5344CB8AC3E}">
        <p14:creationId xmlns:p14="http://schemas.microsoft.com/office/powerpoint/2010/main" val="423251372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2-11-09 at 10.11.45 PM.png"/>
          <p:cNvPicPr>
            <a:picLocks noGrp="1" noChangeAspect="1"/>
          </p:cNvPicPr>
          <p:nvPr>
            <p:ph idx="1"/>
          </p:nvPr>
        </p:nvPicPr>
        <p:blipFill>
          <a:blip r:embed="rId2">
            <a:extLst>
              <a:ext uri="{28A0092B-C50C-407E-A947-70E740481C1C}">
                <a14:useLocalDpi xmlns:a14="http://schemas.microsoft.com/office/drawing/2010/main" val="0"/>
              </a:ext>
            </a:extLst>
          </a:blip>
          <a:srcRect l="11874" r="11874"/>
          <a:stretch>
            <a:fillRect/>
          </a:stretch>
        </p:blipFill>
        <p:spPr>
          <a:xfrm>
            <a:off x="2242622" y="515938"/>
            <a:ext cx="4270375" cy="5610225"/>
          </a:xfrm>
        </p:spPr>
      </p:pic>
      <p:sp>
        <p:nvSpPr>
          <p:cNvPr id="5" name="TextBox 4"/>
          <p:cNvSpPr txBox="1"/>
          <p:nvPr/>
        </p:nvSpPr>
        <p:spPr>
          <a:xfrm>
            <a:off x="842417" y="5947896"/>
            <a:ext cx="7191981" cy="369332"/>
          </a:xfrm>
          <a:prstGeom prst="rect">
            <a:avLst/>
          </a:prstGeom>
          <a:noFill/>
        </p:spPr>
        <p:txBody>
          <a:bodyPr wrap="square" rtlCol="0">
            <a:spAutoFit/>
          </a:bodyPr>
          <a:lstStyle/>
          <a:p>
            <a:r>
              <a:rPr lang="en-US" dirty="0" smtClean="0"/>
              <a:t>Published 1854. Preceded in 1847 by </a:t>
            </a:r>
            <a:r>
              <a:rPr lang="en-US" i="1" dirty="0" smtClean="0"/>
              <a:t>Mathematical Analysis of Logic</a:t>
            </a:r>
            <a:endParaRPr lang="en-US" i="1" dirty="0"/>
          </a:p>
        </p:txBody>
      </p:sp>
    </p:spTree>
    <p:extLst>
      <p:ext uri="{BB962C8B-B14F-4D97-AF65-F5344CB8AC3E}">
        <p14:creationId xmlns:p14="http://schemas.microsoft.com/office/powerpoint/2010/main" val="273883306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Algebra of logic</a:t>
            </a:r>
            <a:endParaRPr lang="en-US" dirty="0"/>
          </a:p>
        </p:txBody>
      </p:sp>
      <p:sp>
        <p:nvSpPr>
          <p:cNvPr id="3" name="Content Placeholder 2"/>
          <p:cNvSpPr>
            <a:spLocks noGrp="1"/>
          </p:cNvSpPr>
          <p:nvPr>
            <p:ph idx="1"/>
          </p:nvPr>
        </p:nvSpPr>
        <p:spPr/>
        <p:txBody>
          <a:bodyPr>
            <a:normAutofit/>
          </a:bodyPr>
          <a:lstStyle/>
          <a:p>
            <a:r>
              <a:rPr lang="en-US" sz="2400" dirty="0" smtClean="0"/>
              <a:t>“If </a:t>
            </a:r>
            <a:r>
              <a:rPr lang="en-US" sz="2400" dirty="0" smtClean="0">
                <a:latin typeface="Times New Roman Italic"/>
                <a:cs typeface="Times New Roman Italic"/>
              </a:rPr>
              <a:t>x</a:t>
            </a:r>
            <a:r>
              <a:rPr lang="en-US" sz="2400" dirty="0" smtClean="0"/>
              <a:t> stands for ‘white things’ and </a:t>
            </a:r>
            <a:r>
              <a:rPr lang="en-US" sz="2400" dirty="0" smtClean="0">
                <a:latin typeface="Times New Roman Italic"/>
                <a:cs typeface="Times New Roman Italic"/>
              </a:rPr>
              <a:t>y</a:t>
            </a:r>
            <a:r>
              <a:rPr lang="en-US" sz="2400" dirty="0" smtClean="0"/>
              <a:t> stands for ‘sheep’, let </a:t>
            </a:r>
            <a:r>
              <a:rPr lang="en-US" sz="2400" dirty="0" err="1" smtClean="0">
                <a:latin typeface="Times New Roman Italic"/>
                <a:cs typeface="Times New Roman Italic"/>
              </a:rPr>
              <a:t>xy</a:t>
            </a:r>
            <a:r>
              <a:rPr lang="en-US" sz="2400" dirty="0" smtClean="0"/>
              <a:t> stand for ‘white sheep.” </a:t>
            </a:r>
          </a:p>
          <a:p>
            <a:r>
              <a:rPr lang="en-US" sz="2400" dirty="0" smtClean="0"/>
              <a:t>What if you have </a:t>
            </a:r>
            <a:r>
              <a:rPr lang="en-US" sz="2400" dirty="0" err="1" smtClean="0">
                <a:latin typeface="Times New Roman Italic"/>
                <a:cs typeface="Times New Roman Italic"/>
              </a:rPr>
              <a:t>yy</a:t>
            </a:r>
            <a:r>
              <a:rPr lang="en-US" sz="2400" dirty="0" smtClean="0"/>
              <a:t>?   When is </a:t>
            </a:r>
            <a:r>
              <a:rPr lang="en-US" sz="2400" dirty="0" err="1" smtClean="0">
                <a:latin typeface="Times New Roman Italic"/>
                <a:cs typeface="Times New Roman Italic"/>
              </a:rPr>
              <a:t>yy</a:t>
            </a:r>
            <a:r>
              <a:rPr lang="en-US" sz="2400" dirty="0" smtClean="0"/>
              <a:t> = </a:t>
            </a:r>
            <a:r>
              <a:rPr lang="en-US" sz="2400" dirty="0" smtClean="0">
                <a:latin typeface="Times New Roman Italic"/>
                <a:cs typeface="Times New Roman Italic"/>
              </a:rPr>
              <a:t>y</a:t>
            </a:r>
            <a:r>
              <a:rPr lang="en-US" sz="2400" dirty="0" smtClean="0"/>
              <a:t> true in ordinary algebra? When </a:t>
            </a:r>
            <a:r>
              <a:rPr lang="en-US" sz="2400" dirty="0" smtClean="0">
                <a:latin typeface="Times New Roman Italic"/>
                <a:cs typeface="Times New Roman Italic"/>
              </a:rPr>
              <a:t>y</a:t>
            </a:r>
            <a:r>
              <a:rPr lang="en-US" sz="2400" dirty="0" smtClean="0"/>
              <a:t> is 0 or 1</a:t>
            </a:r>
          </a:p>
          <a:p>
            <a:r>
              <a:rPr lang="en-US" sz="2400" dirty="0">
                <a:latin typeface="Times New Roman Italic"/>
                <a:cs typeface="Times New Roman Italic"/>
              </a:rPr>
              <a:t>x</a:t>
            </a:r>
            <a:r>
              <a:rPr lang="en-US" sz="2400" dirty="0" smtClean="0"/>
              <a:t> is men, </a:t>
            </a:r>
            <a:r>
              <a:rPr lang="en-US" sz="2400" dirty="0" smtClean="0">
                <a:latin typeface="Times New Roman Italic"/>
                <a:cs typeface="Times New Roman Italic"/>
              </a:rPr>
              <a:t>y</a:t>
            </a:r>
            <a:r>
              <a:rPr lang="en-US" sz="2400" dirty="0" smtClean="0"/>
              <a:t> is women; </a:t>
            </a:r>
            <a:r>
              <a:rPr lang="en-US" sz="2400" dirty="0" err="1" smtClean="0">
                <a:latin typeface="Times New Roman Italic"/>
                <a:cs typeface="Times New Roman Italic"/>
              </a:rPr>
              <a:t>x+y</a:t>
            </a:r>
            <a:r>
              <a:rPr lang="en-US" sz="2400" dirty="0" smtClean="0"/>
              <a:t> is all men and women</a:t>
            </a:r>
          </a:p>
          <a:p>
            <a:r>
              <a:rPr lang="en-US" sz="2400" dirty="0">
                <a:latin typeface="Times New Roman Italic"/>
                <a:cs typeface="Times New Roman Italic"/>
              </a:rPr>
              <a:t>x</a:t>
            </a:r>
            <a:r>
              <a:rPr lang="en-US" sz="2400" dirty="0" smtClean="0"/>
              <a:t> is all people, </a:t>
            </a:r>
            <a:r>
              <a:rPr lang="en-US" sz="2400" dirty="0" smtClean="0">
                <a:latin typeface="Times New Roman Italic"/>
                <a:cs typeface="Times New Roman Italic"/>
              </a:rPr>
              <a:t>y</a:t>
            </a:r>
            <a:r>
              <a:rPr lang="en-US" sz="2400" dirty="0" smtClean="0"/>
              <a:t> is children; </a:t>
            </a:r>
            <a:r>
              <a:rPr lang="en-US" sz="2400" dirty="0" smtClean="0">
                <a:latin typeface="Times New Roman Italic"/>
                <a:cs typeface="Times New Roman Italic"/>
              </a:rPr>
              <a:t>x – y </a:t>
            </a:r>
            <a:r>
              <a:rPr lang="en-US" sz="2400" dirty="0" smtClean="0"/>
              <a:t>is adults</a:t>
            </a:r>
          </a:p>
          <a:p>
            <a:r>
              <a:rPr lang="en-US" sz="2400" dirty="0" smtClean="0">
                <a:latin typeface="Times New Roman Italic"/>
                <a:cs typeface="Times New Roman Italic"/>
              </a:rPr>
              <a:t>1 – x</a:t>
            </a:r>
            <a:r>
              <a:rPr lang="en-US" sz="2400" dirty="0" smtClean="0"/>
              <a:t> is class of  things not in </a:t>
            </a:r>
            <a:r>
              <a:rPr lang="en-US" sz="2400" dirty="0" smtClean="0">
                <a:latin typeface="Times New Roman Italic"/>
                <a:cs typeface="Times New Roman Italic"/>
              </a:rPr>
              <a:t>x</a:t>
            </a:r>
          </a:p>
          <a:p>
            <a:pPr marL="342900" lvl="1" indent="-342900">
              <a:buFont typeface="Arial"/>
              <a:buChar char="•"/>
            </a:pPr>
            <a:r>
              <a:rPr lang="en-US" sz="2400" dirty="0" smtClean="0">
                <a:cs typeface="Times New Roman Italic"/>
              </a:rPr>
              <a:t>‘all x are y’ is </a:t>
            </a:r>
            <a:r>
              <a:rPr lang="en-US" sz="2400" dirty="0" smtClean="0">
                <a:latin typeface="Times New Roman Italic"/>
                <a:cs typeface="Times New Roman Italic"/>
              </a:rPr>
              <a:t>x(1 - y) = 0; same as </a:t>
            </a:r>
            <a:r>
              <a:rPr lang="en-US" sz="2400" dirty="0">
                <a:latin typeface="Times New Roman Italic"/>
                <a:cs typeface="Times New Roman Italic"/>
              </a:rPr>
              <a:t>x = </a:t>
            </a:r>
            <a:r>
              <a:rPr lang="en-US" sz="2400" dirty="0" err="1" smtClean="0">
                <a:latin typeface="Times New Roman Italic"/>
                <a:cs typeface="Times New Roman Italic"/>
              </a:rPr>
              <a:t>xy</a:t>
            </a:r>
            <a:endParaRPr lang="en-US" sz="2400" dirty="0" smtClean="0">
              <a:latin typeface="Times New Roman Italic"/>
              <a:cs typeface="Times New Roman Italic"/>
            </a:endParaRPr>
          </a:p>
          <a:p>
            <a:pPr lvl="1"/>
            <a:r>
              <a:rPr lang="en-US" sz="2400" dirty="0" smtClean="0">
                <a:cs typeface="Times New Roman Italic"/>
              </a:rPr>
              <a:t>There is nothing in </a:t>
            </a:r>
            <a:r>
              <a:rPr lang="en-US" sz="2400" dirty="0" smtClean="0">
                <a:latin typeface="Times New Roman Italic"/>
                <a:cs typeface="Times New Roman Italic"/>
              </a:rPr>
              <a:t>x </a:t>
            </a:r>
            <a:r>
              <a:rPr lang="en-US" sz="2400" dirty="0" smtClean="0">
                <a:cs typeface="Times New Roman Italic"/>
              </a:rPr>
              <a:t>that does not belong to </a:t>
            </a:r>
            <a:r>
              <a:rPr lang="en-US" sz="2400" dirty="0" smtClean="0">
                <a:latin typeface="Times New Roman Italic"/>
                <a:cs typeface="Times New Roman Italic"/>
              </a:rPr>
              <a:t>y</a:t>
            </a:r>
          </a:p>
        </p:txBody>
      </p:sp>
    </p:spTree>
    <p:extLst>
      <p:ext uri="{BB962C8B-B14F-4D97-AF65-F5344CB8AC3E}">
        <p14:creationId xmlns:p14="http://schemas.microsoft.com/office/powerpoint/2010/main" val="24517804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Gottfried Leibniz</a:t>
            </a:r>
            <a:endParaRPr lang="en-US" dirty="0"/>
          </a:p>
        </p:txBody>
      </p:sp>
      <p:pic>
        <p:nvPicPr>
          <p:cNvPr id="8" name="Content Placeholder 7" descr="Gottfried_Wilhelm_Leibnitz.jpg"/>
          <p:cNvPicPr>
            <a:picLocks noGrp="1" noChangeAspect="1"/>
          </p:cNvPicPr>
          <p:nvPr>
            <p:ph idx="1"/>
          </p:nvPr>
        </p:nvPicPr>
        <p:blipFill>
          <a:blip r:embed="rId2">
            <a:extLst>
              <a:ext uri="{28A0092B-C50C-407E-A947-70E740481C1C}">
                <a14:useLocalDpi xmlns:a14="http://schemas.microsoft.com/office/drawing/2010/main" val="0"/>
              </a:ext>
            </a:extLst>
          </a:blip>
          <a:srcRect l="8050" r="8050"/>
          <a:stretch>
            <a:fillRect/>
          </a:stretch>
        </p:blipFill>
        <p:spPr>
          <a:xfrm>
            <a:off x="2808425" y="1285829"/>
            <a:ext cx="3465513" cy="4525963"/>
          </a:xfrm>
        </p:spPr>
      </p:pic>
      <p:sp>
        <p:nvSpPr>
          <p:cNvPr id="9" name="TextBox 8"/>
          <p:cNvSpPr txBox="1"/>
          <p:nvPr/>
        </p:nvSpPr>
        <p:spPr>
          <a:xfrm>
            <a:off x="2917028" y="6065026"/>
            <a:ext cx="3784592" cy="369332"/>
          </a:xfrm>
          <a:prstGeom prst="rect">
            <a:avLst/>
          </a:prstGeom>
          <a:noFill/>
        </p:spPr>
        <p:txBody>
          <a:bodyPr wrap="square" rtlCol="0">
            <a:spAutoFit/>
          </a:bodyPr>
          <a:lstStyle/>
          <a:p>
            <a:r>
              <a:rPr lang="en-US" dirty="0" smtClean="0"/>
              <a:t>Met Christian Huygens in Paris, 1672</a:t>
            </a:r>
            <a:endParaRPr lang="en-US" dirty="0"/>
          </a:p>
        </p:txBody>
      </p:sp>
    </p:spTree>
    <p:extLst>
      <p:ext uri="{BB962C8B-B14F-4D97-AF65-F5344CB8AC3E}">
        <p14:creationId xmlns:p14="http://schemas.microsoft.com/office/powerpoint/2010/main" val="344928901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Algebra of logic</a:t>
            </a:r>
            <a:endParaRPr lang="en-US" dirty="0"/>
          </a:p>
        </p:txBody>
      </p:sp>
      <p:sp>
        <p:nvSpPr>
          <p:cNvPr id="5" name="Content Placeholder 4"/>
          <p:cNvSpPr>
            <a:spLocks noGrp="1"/>
          </p:cNvSpPr>
          <p:nvPr>
            <p:ph idx="1"/>
          </p:nvPr>
        </p:nvSpPr>
        <p:spPr/>
        <p:txBody>
          <a:bodyPr>
            <a:normAutofit/>
          </a:bodyPr>
          <a:lstStyle/>
          <a:p>
            <a:pPr marL="0" indent="0">
              <a:buNone/>
            </a:pPr>
            <a:r>
              <a:rPr lang="en-US" sz="2400" dirty="0" smtClean="0"/>
              <a:t>All horses are mammals  X = XY</a:t>
            </a:r>
          </a:p>
          <a:p>
            <a:pPr marL="0" indent="0">
              <a:buNone/>
            </a:pPr>
            <a:r>
              <a:rPr lang="en-US" sz="2400" dirty="0" smtClean="0"/>
              <a:t>All mammals are vertebrates  Y = YZ</a:t>
            </a:r>
          </a:p>
          <a:p>
            <a:pPr marL="0" indent="0">
              <a:buNone/>
            </a:pPr>
            <a:r>
              <a:rPr lang="en-US" sz="2400" dirty="0" smtClean="0"/>
              <a:t>---------------------------------</a:t>
            </a:r>
          </a:p>
          <a:p>
            <a:pPr marL="0" indent="0">
              <a:buNone/>
            </a:pPr>
            <a:r>
              <a:rPr lang="en-US" sz="2400" dirty="0" smtClean="0"/>
              <a:t>All horses are vertebrates  X = XZ</a:t>
            </a:r>
          </a:p>
          <a:p>
            <a:pPr marL="0" indent="0">
              <a:buNone/>
            </a:pPr>
            <a:endParaRPr lang="en-US" sz="2400" dirty="0"/>
          </a:p>
          <a:p>
            <a:pPr marL="0" indent="0">
              <a:buNone/>
            </a:pPr>
            <a:r>
              <a:rPr lang="en-US" sz="2400" dirty="0" smtClean="0"/>
              <a:t>X = XY = X(YZ) = XYZ = (XY)Z = XZ</a:t>
            </a:r>
            <a:endParaRPr lang="en-US" sz="2400" dirty="0"/>
          </a:p>
        </p:txBody>
      </p:sp>
    </p:spTree>
    <p:extLst>
      <p:ext uri="{BB962C8B-B14F-4D97-AF65-F5344CB8AC3E}">
        <p14:creationId xmlns:p14="http://schemas.microsoft.com/office/powerpoint/2010/main" val="202929029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Algebra of logic</a:t>
            </a:r>
            <a:endParaRPr lang="en-US" dirty="0"/>
          </a:p>
        </p:txBody>
      </p:sp>
      <p:sp>
        <p:nvSpPr>
          <p:cNvPr id="3" name="Content Placeholder 2"/>
          <p:cNvSpPr>
            <a:spLocks noGrp="1"/>
          </p:cNvSpPr>
          <p:nvPr>
            <p:ph idx="1"/>
          </p:nvPr>
        </p:nvSpPr>
        <p:spPr/>
        <p:txBody>
          <a:bodyPr/>
          <a:lstStyle/>
          <a:p>
            <a:r>
              <a:rPr lang="en-US" sz="2400" dirty="0">
                <a:latin typeface="Times New Roman Italic"/>
                <a:cs typeface="Times New Roman Italic"/>
              </a:rPr>
              <a:t>x</a:t>
            </a:r>
            <a:r>
              <a:rPr lang="en-US" sz="2400" dirty="0" smtClean="0">
                <a:latin typeface="Times New Roman Italic"/>
                <a:cs typeface="Times New Roman Italic"/>
              </a:rPr>
              <a:t> = 1 </a:t>
            </a:r>
            <a:r>
              <a:rPr lang="en-US" sz="2400" dirty="0" smtClean="0"/>
              <a:t>means its true; </a:t>
            </a:r>
            <a:r>
              <a:rPr lang="en-US" sz="2400" dirty="0" smtClean="0">
                <a:latin typeface="Times New Roman Italic"/>
                <a:cs typeface="Times New Roman Italic"/>
              </a:rPr>
              <a:t>x = 0 </a:t>
            </a:r>
            <a:r>
              <a:rPr lang="en-US" sz="2400" dirty="0" smtClean="0"/>
              <a:t>is false</a:t>
            </a:r>
          </a:p>
          <a:p>
            <a:r>
              <a:rPr lang="en-US" sz="2400" dirty="0" err="1">
                <a:latin typeface="Times New Roman Italic"/>
                <a:cs typeface="Times New Roman Italic"/>
              </a:rPr>
              <a:t>x</a:t>
            </a:r>
            <a:r>
              <a:rPr lang="en-US" sz="2400" dirty="0" err="1" smtClean="0">
                <a:latin typeface="Times New Roman Italic"/>
                <a:cs typeface="Times New Roman Italic"/>
              </a:rPr>
              <a:t>y</a:t>
            </a:r>
            <a:r>
              <a:rPr lang="en-US" sz="2400" dirty="0" smtClean="0">
                <a:latin typeface="Times New Roman Italic"/>
                <a:cs typeface="Times New Roman Italic"/>
              </a:rPr>
              <a:t> = 1 </a:t>
            </a:r>
            <a:r>
              <a:rPr lang="en-US" sz="2400" dirty="0" smtClean="0"/>
              <a:t>is same as ‘AND’, </a:t>
            </a:r>
            <a:r>
              <a:rPr lang="en-US" sz="2400" dirty="0" err="1" smtClean="0"/>
              <a:t>ie</a:t>
            </a:r>
            <a:r>
              <a:rPr lang="en-US" sz="2400" dirty="0" smtClean="0"/>
              <a:t>, true when both are true</a:t>
            </a:r>
          </a:p>
          <a:p>
            <a:r>
              <a:rPr lang="en-US" sz="2400" dirty="0" smtClean="0"/>
              <a:t>‘If </a:t>
            </a:r>
            <a:r>
              <a:rPr lang="en-US" sz="2400" dirty="0" smtClean="0">
                <a:latin typeface="Times New Roman Italic"/>
                <a:cs typeface="Times New Roman Italic"/>
              </a:rPr>
              <a:t>x</a:t>
            </a:r>
            <a:r>
              <a:rPr lang="en-US" sz="2400" dirty="0" smtClean="0"/>
              <a:t>, then </a:t>
            </a:r>
            <a:r>
              <a:rPr lang="en-US" sz="2400" dirty="0" smtClean="0">
                <a:latin typeface="Times New Roman Italic"/>
                <a:cs typeface="Times New Roman Italic"/>
              </a:rPr>
              <a:t>y’</a:t>
            </a:r>
            <a:r>
              <a:rPr lang="en-US" sz="2400" dirty="0" smtClean="0"/>
              <a:t> is </a:t>
            </a:r>
            <a:r>
              <a:rPr lang="en-US" sz="2400" dirty="0" smtClean="0">
                <a:latin typeface="Times New Roman Italic"/>
                <a:cs typeface="Times New Roman Italic"/>
              </a:rPr>
              <a:t>x(1-y) = 0</a:t>
            </a:r>
          </a:p>
          <a:p>
            <a:pPr lvl="1"/>
            <a:r>
              <a:rPr lang="en-US" sz="2400" dirty="0" smtClean="0">
                <a:cs typeface="Times New Roman Italic"/>
              </a:rPr>
              <a:t>Same expression as used for  ‘all </a:t>
            </a:r>
            <a:r>
              <a:rPr lang="en-US" sz="2400" dirty="0" smtClean="0">
                <a:latin typeface="Times New Roman Italic"/>
                <a:cs typeface="Times New Roman Italic"/>
              </a:rPr>
              <a:t>x </a:t>
            </a:r>
            <a:r>
              <a:rPr lang="en-US" sz="2400" dirty="0" smtClean="0">
                <a:cs typeface="Times New Roman Italic"/>
              </a:rPr>
              <a:t>are</a:t>
            </a:r>
            <a:r>
              <a:rPr lang="en-US" sz="2400" dirty="0" smtClean="0">
                <a:latin typeface="Times New Roman Italic"/>
                <a:cs typeface="Times New Roman Italic"/>
              </a:rPr>
              <a:t> y’</a:t>
            </a:r>
          </a:p>
          <a:p>
            <a:pPr lvl="1"/>
            <a:r>
              <a:rPr lang="en-US" sz="2400" dirty="0" smtClean="0">
                <a:latin typeface="Times New Roman Italic"/>
                <a:cs typeface="Times New Roman Italic"/>
              </a:rPr>
              <a:t>Think of it as ‘if x=1 then y=1’</a:t>
            </a:r>
          </a:p>
          <a:p>
            <a:pPr lvl="2"/>
            <a:r>
              <a:rPr lang="en-US" sz="2000" dirty="0" smtClean="0">
                <a:latin typeface="Times New Roman Italic"/>
                <a:cs typeface="Times New Roman Italic"/>
              </a:rPr>
              <a:t>Substituting x=1 into x(1-y) = 0 gives 1-y = 0, which is 1 = y</a:t>
            </a:r>
          </a:p>
          <a:p>
            <a:pPr lvl="2"/>
            <a:endParaRPr lang="en-US" sz="2000" dirty="0">
              <a:latin typeface="Times New Roman Italic"/>
              <a:cs typeface="Times New Roman Italic"/>
            </a:endParaRPr>
          </a:p>
          <a:p>
            <a:pPr marL="914400" lvl="2" indent="0">
              <a:buNone/>
            </a:pPr>
            <a:endParaRPr lang="en-US" sz="2000" dirty="0" smtClean="0">
              <a:latin typeface="Times New Roman Italic"/>
              <a:cs typeface="Times New Roman Italic"/>
            </a:endParaRPr>
          </a:p>
          <a:p>
            <a:pPr marL="0" indent="0">
              <a:buNone/>
            </a:pPr>
            <a:endParaRPr lang="en-US" dirty="0" smtClean="0"/>
          </a:p>
        </p:txBody>
      </p:sp>
    </p:spTree>
    <p:extLst>
      <p:ext uri="{BB962C8B-B14F-4D97-AF65-F5344CB8AC3E}">
        <p14:creationId xmlns:p14="http://schemas.microsoft.com/office/powerpoint/2010/main" val="200450358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nnon-Life-p38-x64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871" y="1068493"/>
            <a:ext cx="3318734" cy="4200929"/>
          </a:xfrm>
          <a:prstGeom prst="rect">
            <a:avLst/>
          </a:prstGeom>
        </p:spPr>
      </p:pic>
      <p:sp>
        <p:nvSpPr>
          <p:cNvPr id="6" name="TextBox 5"/>
          <p:cNvSpPr txBox="1"/>
          <p:nvPr/>
        </p:nvSpPr>
        <p:spPr>
          <a:xfrm>
            <a:off x="465216" y="5532927"/>
            <a:ext cx="3570843" cy="646331"/>
          </a:xfrm>
          <a:prstGeom prst="rect">
            <a:avLst/>
          </a:prstGeom>
          <a:noFill/>
        </p:spPr>
        <p:txBody>
          <a:bodyPr wrap="square" rtlCol="0">
            <a:spAutoFit/>
          </a:bodyPr>
          <a:lstStyle/>
          <a:p>
            <a:r>
              <a:rPr lang="en-US" dirty="0" smtClean="0"/>
              <a:t>Claude Shannon applied Boolean algebra to switching relays in 1937. </a:t>
            </a:r>
            <a:endParaRPr lang="en-US" dirty="0"/>
          </a:p>
        </p:txBody>
      </p:sp>
      <p:pic>
        <p:nvPicPr>
          <p:cNvPr id="8" name="Picture 7" descr="boole_gate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1677" y="228600"/>
            <a:ext cx="3517900" cy="6400800"/>
          </a:xfrm>
          <a:prstGeom prst="rect">
            <a:avLst/>
          </a:prstGeom>
        </p:spPr>
      </p:pic>
    </p:spTree>
    <p:extLst>
      <p:ext uri="{BB962C8B-B14F-4D97-AF65-F5344CB8AC3E}">
        <p14:creationId xmlns:p14="http://schemas.microsoft.com/office/powerpoint/2010/main" val="429345283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a:t>
            </a:r>
            <a:endParaRPr lang="en-US" dirty="0"/>
          </a:p>
        </p:txBody>
      </p:sp>
      <p:sp>
        <p:nvSpPr>
          <p:cNvPr id="3" name="Content Placeholder 2"/>
          <p:cNvSpPr>
            <a:spLocks noGrp="1"/>
          </p:cNvSpPr>
          <p:nvPr>
            <p:ph idx="1"/>
          </p:nvPr>
        </p:nvSpPr>
        <p:spPr/>
        <p:txBody>
          <a:bodyPr/>
          <a:lstStyle/>
          <a:p>
            <a:pPr marL="0" indent="0" algn="ctr">
              <a:buNone/>
            </a:pPr>
            <a:r>
              <a:rPr lang="en-US" dirty="0" smtClean="0"/>
              <a:t>“All failing students are either stupid or lazy”</a:t>
            </a:r>
            <a:endParaRPr lang="en-US" dirty="0"/>
          </a:p>
        </p:txBody>
      </p:sp>
    </p:spTree>
    <p:extLst>
      <p:ext uri="{BB962C8B-B14F-4D97-AF65-F5344CB8AC3E}">
        <p14:creationId xmlns:p14="http://schemas.microsoft.com/office/powerpoint/2010/main" val="409552854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frege.jpg"/>
          <p:cNvPicPr>
            <a:picLocks noGrp="1" noChangeAspect="1"/>
          </p:cNvPicPr>
          <p:nvPr>
            <p:ph idx="1"/>
          </p:nvPr>
        </p:nvPicPr>
        <p:blipFill>
          <a:blip r:embed="rId2">
            <a:extLst>
              <a:ext uri="{28A0092B-C50C-407E-A947-70E740481C1C}">
                <a14:useLocalDpi xmlns:a14="http://schemas.microsoft.com/office/drawing/2010/main" val="0"/>
              </a:ext>
            </a:extLst>
          </a:blip>
          <a:srcRect t="4016" b="4016"/>
          <a:stretch>
            <a:fillRect/>
          </a:stretch>
        </p:blipFill>
        <p:spPr>
          <a:xfrm>
            <a:off x="2670117" y="1386429"/>
            <a:ext cx="3641725" cy="4525963"/>
          </a:xfrm>
        </p:spPr>
      </p:pic>
      <p:sp>
        <p:nvSpPr>
          <p:cNvPr id="5" name="TextBox 4"/>
          <p:cNvSpPr txBox="1"/>
          <p:nvPr/>
        </p:nvSpPr>
        <p:spPr>
          <a:xfrm>
            <a:off x="578376" y="452694"/>
            <a:ext cx="7921238" cy="769441"/>
          </a:xfrm>
          <a:prstGeom prst="rect">
            <a:avLst/>
          </a:prstGeom>
          <a:noFill/>
        </p:spPr>
        <p:txBody>
          <a:bodyPr wrap="square" rtlCol="0">
            <a:spAutoFit/>
          </a:bodyPr>
          <a:lstStyle/>
          <a:p>
            <a:pPr algn="ctr"/>
            <a:r>
              <a:rPr lang="en-US" sz="4400" dirty="0" err="1" smtClean="0">
                <a:latin typeface="+mj-lt"/>
              </a:rPr>
              <a:t>Gottlob</a:t>
            </a:r>
            <a:r>
              <a:rPr lang="en-US" sz="4400" dirty="0" smtClean="0">
                <a:latin typeface="+mj-lt"/>
              </a:rPr>
              <a:t> </a:t>
            </a:r>
            <a:r>
              <a:rPr lang="en-US" sz="4400" dirty="0" err="1" smtClean="0">
                <a:latin typeface="+mj-lt"/>
              </a:rPr>
              <a:t>Frege</a:t>
            </a:r>
            <a:endParaRPr lang="en-US" sz="4400" dirty="0">
              <a:latin typeface="+mj-lt"/>
            </a:endParaRPr>
          </a:p>
        </p:txBody>
      </p:sp>
    </p:spTree>
    <p:extLst>
      <p:ext uri="{BB962C8B-B14F-4D97-AF65-F5344CB8AC3E}">
        <p14:creationId xmlns:p14="http://schemas.microsoft.com/office/powerpoint/2010/main" val="269291328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begriffsschrift.jpg"/>
          <p:cNvPicPr>
            <a:picLocks noGrp="1" noChangeAspect="1"/>
          </p:cNvPicPr>
          <p:nvPr>
            <p:ph idx="1"/>
          </p:nvPr>
        </p:nvPicPr>
        <p:blipFill>
          <a:blip r:embed="rId2">
            <a:extLst>
              <a:ext uri="{28A0092B-C50C-407E-A947-70E740481C1C}">
                <a14:useLocalDpi xmlns:a14="http://schemas.microsoft.com/office/drawing/2010/main" val="0"/>
              </a:ext>
            </a:extLst>
          </a:blip>
          <a:srcRect t="5590" b="5590"/>
          <a:stretch>
            <a:fillRect/>
          </a:stretch>
        </p:blipFill>
        <p:spPr>
          <a:xfrm>
            <a:off x="2242622" y="401638"/>
            <a:ext cx="4232275" cy="5724525"/>
          </a:xfrm>
        </p:spPr>
      </p:pic>
      <p:sp>
        <p:nvSpPr>
          <p:cNvPr id="5" name="TextBox 4"/>
          <p:cNvSpPr txBox="1"/>
          <p:nvPr/>
        </p:nvSpPr>
        <p:spPr>
          <a:xfrm>
            <a:off x="2320642" y="6126163"/>
            <a:ext cx="4154255" cy="369332"/>
          </a:xfrm>
          <a:prstGeom prst="rect">
            <a:avLst/>
          </a:prstGeom>
          <a:noFill/>
        </p:spPr>
        <p:txBody>
          <a:bodyPr wrap="square" rtlCol="0">
            <a:spAutoFit/>
          </a:bodyPr>
          <a:lstStyle/>
          <a:p>
            <a:r>
              <a:rPr lang="en-US" dirty="0" err="1" smtClean="0">
                <a:latin typeface="Inconsolata"/>
                <a:cs typeface="Inconsolata"/>
              </a:rPr>
              <a:t>Frege</a:t>
            </a:r>
            <a:r>
              <a:rPr lang="en-US" dirty="0" smtClean="0">
                <a:latin typeface="Inconsolata"/>
                <a:cs typeface="Inconsolata"/>
              </a:rPr>
              <a:t> “</a:t>
            </a:r>
            <a:r>
              <a:rPr lang="en-US" dirty="0" err="1" smtClean="0">
                <a:latin typeface="Inconsolata"/>
                <a:cs typeface="Inconsolata"/>
              </a:rPr>
              <a:t>Begriffschrift</a:t>
            </a:r>
            <a:r>
              <a:rPr lang="en-US" dirty="0" smtClean="0">
                <a:latin typeface="Inconsolata"/>
                <a:cs typeface="Inconsolata"/>
              </a:rPr>
              <a:t>” (1879) </a:t>
            </a:r>
            <a:r>
              <a:rPr lang="en-US" dirty="0" smtClean="0">
                <a:latin typeface="Inconsolata"/>
                <a:cs typeface="Inconsolata"/>
              </a:rPr>
              <a:t>. </a:t>
            </a:r>
            <a:endParaRPr lang="en-US" dirty="0">
              <a:latin typeface="Inconsolata"/>
              <a:cs typeface="Inconsolata"/>
            </a:endParaRPr>
          </a:p>
        </p:txBody>
      </p:sp>
    </p:spTree>
    <p:extLst>
      <p:ext uri="{BB962C8B-B14F-4D97-AF65-F5344CB8AC3E}">
        <p14:creationId xmlns:p14="http://schemas.microsoft.com/office/powerpoint/2010/main" val="425994206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begriffs.gif"/>
          <p:cNvPicPr>
            <a:picLocks noGrp="1" noChangeAspect="1"/>
          </p:cNvPicPr>
          <p:nvPr>
            <p:ph idx="1"/>
          </p:nvPr>
        </p:nvPicPr>
        <p:blipFill>
          <a:blip r:embed="rId2">
            <a:extLst>
              <a:ext uri="{28A0092B-C50C-407E-A947-70E740481C1C}">
                <a14:useLocalDpi xmlns:a14="http://schemas.microsoft.com/office/drawing/2010/main" val="0"/>
              </a:ext>
            </a:extLst>
          </a:blip>
          <a:srcRect l="3208" r="3208"/>
          <a:stretch>
            <a:fillRect/>
          </a:stretch>
        </p:blipFill>
        <p:spPr>
          <a:xfrm>
            <a:off x="2569530" y="477838"/>
            <a:ext cx="3641725" cy="5648325"/>
          </a:xfrm>
        </p:spPr>
      </p:pic>
      <p:sp>
        <p:nvSpPr>
          <p:cNvPr id="8" name="TextBox 7"/>
          <p:cNvSpPr txBox="1"/>
          <p:nvPr/>
        </p:nvSpPr>
        <p:spPr>
          <a:xfrm>
            <a:off x="2049463" y="6337716"/>
            <a:ext cx="4576715" cy="377245"/>
          </a:xfrm>
          <a:prstGeom prst="rect">
            <a:avLst/>
          </a:prstGeom>
          <a:noFill/>
        </p:spPr>
        <p:txBody>
          <a:bodyPr wrap="square" rtlCol="0">
            <a:spAutoFit/>
          </a:bodyPr>
          <a:lstStyle/>
          <a:p>
            <a:r>
              <a:rPr lang="en-US" dirty="0" err="1" smtClean="0"/>
              <a:t>Begriffsschrift</a:t>
            </a:r>
            <a:r>
              <a:rPr lang="en-US" dirty="0" smtClean="0"/>
              <a:t> – idiosyncratic notation </a:t>
            </a:r>
            <a:endParaRPr lang="en-US" dirty="0"/>
          </a:p>
        </p:txBody>
      </p:sp>
    </p:spTree>
    <p:extLst>
      <p:ext uri="{BB962C8B-B14F-4D97-AF65-F5344CB8AC3E}">
        <p14:creationId xmlns:p14="http://schemas.microsoft.com/office/powerpoint/2010/main" val="293435599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Frege</a:t>
            </a:r>
            <a:r>
              <a:rPr lang="en-US" dirty="0" smtClean="0"/>
              <a:t> logic</a:t>
            </a:r>
            <a:endParaRPr lang="en-US" dirty="0"/>
          </a:p>
        </p:txBody>
      </p:sp>
      <p:sp>
        <p:nvSpPr>
          <p:cNvPr id="3" name="Content Placeholder 2"/>
          <p:cNvSpPr>
            <a:spLocks noGrp="1"/>
          </p:cNvSpPr>
          <p:nvPr>
            <p:ph idx="1"/>
          </p:nvPr>
        </p:nvSpPr>
        <p:spPr/>
        <p:txBody>
          <a:bodyPr/>
          <a:lstStyle/>
          <a:p>
            <a:r>
              <a:rPr lang="en-US" dirty="0" smtClean="0"/>
              <a:t>Propositional function </a:t>
            </a:r>
            <a:r>
              <a:rPr lang="en-US" dirty="0" err="1" smtClean="0"/>
              <a:t>vs</a:t>
            </a:r>
            <a:r>
              <a:rPr lang="en-US" dirty="0" smtClean="0"/>
              <a:t> proposition</a:t>
            </a:r>
          </a:p>
          <a:p>
            <a:pPr lvl="1"/>
            <a:r>
              <a:rPr lang="en-US" dirty="0" smtClean="0"/>
              <a:t>Proposition ‘John is a man’ contains only constants.</a:t>
            </a:r>
          </a:p>
          <a:p>
            <a:pPr lvl="2"/>
            <a:r>
              <a:rPr lang="en-US" dirty="0" smtClean="0"/>
              <a:t>It is true or false</a:t>
            </a:r>
          </a:p>
          <a:p>
            <a:pPr lvl="1"/>
            <a:r>
              <a:rPr lang="en-US" dirty="0" smtClean="0"/>
              <a:t>Propositional function ‘x is a man’ contains variables.</a:t>
            </a:r>
            <a:endParaRPr lang="en-US" dirty="0"/>
          </a:p>
          <a:p>
            <a:pPr lvl="2"/>
            <a:r>
              <a:rPr lang="en-US" dirty="0" smtClean="0"/>
              <a:t>True for some variables, false for others.</a:t>
            </a:r>
          </a:p>
        </p:txBody>
      </p:sp>
    </p:spTree>
    <p:extLst>
      <p:ext uri="{BB962C8B-B14F-4D97-AF65-F5344CB8AC3E}">
        <p14:creationId xmlns:p14="http://schemas.microsoft.com/office/powerpoint/2010/main" val="381028848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Frege</a:t>
            </a:r>
            <a:r>
              <a:rPr lang="en-US" dirty="0" smtClean="0"/>
              <a:t> logic</a:t>
            </a:r>
            <a:endParaRPr lang="en-US" dirty="0"/>
          </a:p>
        </p:txBody>
      </p:sp>
      <p:sp>
        <p:nvSpPr>
          <p:cNvPr id="3" name="Content Placeholder 2"/>
          <p:cNvSpPr>
            <a:spLocks noGrp="1"/>
          </p:cNvSpPr>
          <p:nvPr>
            <p:ph idx="1"/>
          </p:nvPr>
        </p:nvSpPr>
        <p:spPr/>
        <p:txBody>
          <a:bodyPr/>
          <a:lstStyle/>
          <a:p>
            <a:r>
              <a:rPr lang="en-US" dirty="0" smtClean="0"/>
              <a:t>Quantification of propositional functions</a:t>
            </a:r>
          </a:p>
          <a:p>
            <a:pPr lvl="1"/>
            <a:r>
              <a:rPr lang="en-US" dirty="0" smtClean="0"/>
              <a:t>Domain of variables in which they’re true:</a:t>
            </a:r>
          </a:p>
          <a:p>
            <a:pPr marL="914400" lvl="2" indent="0">
              <a:buNone/>
            </a:pPr>
            <a:r>
              <a:rPr lang="en-US" dirty="0" smtClean="0"/>
              <a:t>Universal quantifier – ‘For every x’</a:t>
            </a:r>
          </a:p>
          <a:p>
            <a:pPr marL="914400" lvl="2" indent="0">
              <a:buNone/>
            </a:pPr>
            <a:r>
              <a:rPr lang="en-US" dirty="0" smtClean="0"/>
              <a:t>Existential quantifier – ‘For some x’</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337248449"/>
              </p:ext>
            </p:extLst>
          </p:nvPr>
        </p:nvGraphicFramePr>
        <p:xfrm>
          <a:off x="5972838" y="2698783"/>
          <a:ext cx="572046" cy="444925"/>
        </p:xfrm>
        <a:graphic>
          <a:graphicData uri="http://schemas.openxmlformats.org/presentationml/2006/ole">
            <mc:AlternateContent xmlns:mc="http://schemas.openxmlformats.org/markup-compatibility/2006">
              <mc:Choice xmlns:v="urn:schemas-microsoft-com:vml" Requires="v">
                <p:oleObj spid="_x0000_s5179" name="Equation" r:id="rId3" imgW="228600" imgH="177800" progId="Equation.3">
                  <p:embed/>
                </p:oleObj>
              </mc:Choice>
              <mc:Fallback>
                <p:oleObj name="Equation" r:id="rId3" imgW="228600" imgH="177800" progId="Equation.3">
                  <p:embed/>
                  <p:pic>
                    <p:nvPicPr>
                      <p:cNvPr id="0" name=""/>
                      <p:cNvPicPr/>
                      <p:nvPr/>
                    </p:nvPicPr>
                    <p:blipFill>
                      <a:blip r:embed="rId4"/>
                      <a:stretch>
                        <a:fillRect/>
                      </a:stretch>
                    </p:blipFill>
                    <p:spPr>
                      <a:xfrm>
                        <a:off x="5972838" y="2698783"/>
                        <a:ext cx="572046" cy="444925"/>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101606209"/>
              </p:ext>
            </p:extLst>
          </p:nvPr>
        </p:nvGraphicFramePr>
        <p:xfrm>
          <a:off x="6146945" y="3143708"/>
          <a:ext cx="494114" cy="432350"/>
        </p:xfrm>
        <a:graphic>
          <a:graphicData uri="http://schemas.openxmlformats.org/presentationml/2006/ole">
            <mc:AlternateContent xmlns:mc="http://schemas.openxmlformats.org/markup-compatibility/2006">
              <mc:Choice xmlns:v="urn:schemas-microsoft-com:vml" Requires="v">
                <p:oleObj spid="_x0000_s5180" name="Equation" r:id="rId5" imgW="203200" imgH="177800" progId="Equation.3">
                  <p:embed/>
                </p:oleObj>
              </mc:Choice>
              <mc:Fallback>
                <p:oleObj name="Equation" r:id="rId5" imgW="203200" imgH="177800" progId="Equation.3">
                  <p:embed/>
                  <p:pic>
                    <p:nvPicPr>
                      <p:cNvPr id="0" name=""/>
                      <p:cNvPicPr/>
                      <p:nvPr/>
                    </p:nvPicPr>
                    <p:blipFill>
                      <a:blip r:embed="rId6"/>
                      <a:stretch>
                        <a:fillRect/>
                      </a:stretch>
                    </p:blipFill>
                    <p:spPr>
                      <a:xfrm>
                        <a:off x="6146945" y="3143708"/>
                        <a:ext cx="494114" cy="432350"/>
                      </a:xfrm>
                      <a:prstGeom prst="rect">
                        <a:avLst/>
                      </a:prstGeom>
                    </p:spPr>
                  </p:pic>
                </p:oleObj>
              </mc:Fallback>
            </mc:AlternateContent>
          </a:graphicData>
        </a:graphic>
      </p:graphicFrame>
    </p:spTree>
    <p:extLst>
      <p:ext uri="{BB962C8B-B14F-4D97-AF65-F5344CB8AC3E}">
        <p14:creationId xmlns:p14="http://schemas.microsoft.com/office/powerpoint/2010/main" val="35663446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94196"/>
            <a:ext cx="8229600" cy="5531968"/>
          </a:xfrm>
        </p:spPr>
        <p:txBody>
          <a:bodyPr>
            <a:normAutofit lnSpcReduction="10000"/>
          </a:bodyPr>
          <a:lstStyle/>
          <a:p>
            <a:pPr>
              <a:buNone/>
            </a:pPr>
            <a:r>
              <a:rPr lang="en-US" sz="2400" dirty="0" smtClean="0"/>
              <a:t>All horses are mammals</a:t>
            </a:r>
          </a:p>
          <a:p>
            <a:pPr>
              <a:buNone/>
            </a:pPr>
            <a:r>
              <a:rPr lang="en-US" sz="2400" dirty="0" smtClean="0"/>
              <a:t>If x is a </a:t>
            </a:r>
            <a:r>
              <a:rPr lang="en-US" sz="2400" dirty="0"/>
              <a:t>horse , </a:t>
            </a:r>
            <a:r>
              <a:rPr lang="en-US" sz="2400" dirty="0" smtClean="0"/>
              <a:t>then x is a mammal</a:t>
            </a:r>
          </a:p>
          <a:p>
            <a:pPr>
              <a:buNone/>
            </a:pPr>
            <a:r>
              <a:rPr lang="en-US" sz="2400" dirty="0" smtClean="0"/>
              <a:t>(∀x)(if x is a horse, then x is a mammal)</a:t>
            </a:r>
          </a:p>
          <a:p>
            <a:pPr>
              <a:buNone/>
            </a:pPr>
            <a:r>
              <a:rPr lang="en-US" sz="2400" dirty="0" smtClean="0"/>
              <a:t>(∀x) (x is a horse ⊃ x is a mammal)</a:t>
            </a:r>
          </a:p>
          <a:p>
            <a:pPr>
              <a:buNone/>
            </a:pPr>
            <a:r>
              <a:rPr lang="en-US" sz="2400" dirty="0" smtClean="0"/>
              <a:t>(∀x)(horse(x) ⊃ mammal(x))</a:t>
            </a:r>
          </a:p>
          <a:p>
            <a:pPr>
              <a:buNone/>
            </a:pPr>
            <a:r>
              <a:rPr lang="en-US" sz="2400" dirty="0" smtClean="0"/>
              <a:t>(∀x)(h(x) ⊃ m(x))</a:t>
            </a:r>
          </a:p>
          <a:p>
            <a:pPr>
              <a:buNone/>
            </a:pPr>
            <a:endParaRPr lang="en-US" sz="2400" dirty="0" smtClean="0"/>
          </a:p>
          <a:p>
            <a:pPr>
              <a:buNone/>
            </a:pPr>
            <a:r>
              <a:rPr lang="en-US" sz="2400" dirty="0" smtClean="0"/>
              <a:t>Some horses are pure-bred</a:t>
            </a:r>
          </a:p>
          <a:p>
            <a:pPr>
              <a:buNone/>
            </a:pPr>
            <a:r>
              <a:rPr lang="en-US" sz="2400" dirty="0"/>
              <a:t>x</a:t>
            </a:r>
            <a:r>
              <a:rPr lang="en-US" sz="2400" dirty="0" smtClean="0"/>
              <a:t> is a horse and x is pure-bred</a:t>
            </a:r>
            <a:endParaRPr lang="en-US" sz="2400" dirty="0" smtClean="0"/>
          </a:p>
          <a:p>
            <a:pPr>
              <a:buNone/>
            </a:pPr>
            <a:r>
              <a:rPr lang="en-US" sz="2400" dirty="0"/>
              <a:t>(∃x) </a:t>
            </a:r>
            <a:r>
              <a:rPr lang="en-US" sz="2400" dirty="0" smtClean="0"/>
              <a:t>(</a:t>
            </a:r>
            <a:r>
              <a:rPr lang="en-US" sz="2400" dirty="0"/>
              <a:t>x is a horse and x is pure-</a:t>
            </a:r>
            <a:r>
              <a:rPr lang="en-US" sz="2400" dirty="0" smtClean="0"/>
              <a:t>bred)</a:t>
            </a:r>
          </a:p>
          <a:p>
            <a:pPr>
              <a:buNone/>
            </a:pPr>
            <a:r>
              <a:rPr lang="en-US" sz="2400" dirty="0"/>
              <a:t>(∃x) </a:t>
            </a:r>
            <a:r>
              <a:rPr lang="en-US" sz="2400" dirty="0" smtClean="0"/>
              <a:t>(</a:t>
            </a:r>
            <a:r>
              <a:rPr lang="en-US" sz="2400" dirty="0"/>
              <a:t>x is a horse </a:t>
            </a:r>
            <a:r>
              <a:rPr lang="en-US" sz="2400" dirty="0" smtClean="0"/>
              <a:t>∧ </a:t>
            </a:r>
            <a:r>
              <a:rPr lang="en-US" sz="2400" dirty="0"/>
              <a:t>x is pure-bred</a:t>
            </a:r>
            <a:r>
              <a:rPr lang="en-US" sz="2400" dirty="0" smtClean="0"/>
              <a:t>)</a:t>
            </a:r>
          </a:p>
          <a:p>
            <a:pPr>
              <a:buNone/>
            </a:pPr>
            <a:r>
              <a:rPr lang="en-US" sz="2400" dirty="0"/>
              <a:t>(∃x) (</a:t>
            </a:r>
            <a:r>
              <a:rPr lang="en-US" sz="2400" dirty="0" smtClean="0"/>
              <a:t>horse(</a:t>
            </a:r>
            <a:r>
              <a:rPr lang="en-US" sz="2400" dirty="0"/>
              <a:t>x) ∧ </a:t>
            </a:r>
            <a:r>
              <a:rPr lang="en-US" sz="2400" dirty="0" smtClean="0"/>
              <a:t>pure-bred(</a:t>
            </a:r>
            <a:r>
              <a:rPr lang="en-US" sz="2400" dirty="0"/>
              <a:t>x)</a:t>
            </a:r>
            <a:r>
              <a:rPr lang="en-US" sz="2400" dirty="0" smtClean="0"/>
              <a:t>)</a:t>
            </a:r>
            <a:endParaRPr lang="en-US" sz="2400" dirty="0"/>
          </a:p>
          <a:p>
            <a:pPr>
              <a:buNone/>
            </a:pPr>
            <a:r>
              <a:rPr lang="en-US" sz="2400" dirty="0" smtClean="0"/>
              <a:t>(</a:t>
            </a:r>
            <a:r>
              <a:rPr lang="en-US" sz="2400" dirty="0" smtClean="0"/>
              <a:t>∃x) (h(x) ∧ p(x))</a:t>
            </a:r>
          </a:p>
          <a:p>
            <a:pPr>
              <a:buNone/>
            </a:pPr>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gl1684ncb.jpg"/>
          <p:cNvPicPr>
            <a:picLocks noGrp="1" noChangeAspect="1"/>
          </p:cNvPicPr>
          <p:nvPr>
            <p:ph idx="1"/>
          </p:nvPr>
        </p:nvPicPr>
        <p:blipFill>
          <a:blip r:embed="rId3"/>
          <a:srcRect l="-14896" r="-14896"/>
          <a:stretch>
            <a:fillRect/>
          </a:stretch>
        </p:blipFill>
        <p:spPr>
          <a:xfrm>
            <a:off x="850604" y="501651"/>
            <a:ext cx="7428371" cy="5076914"/>
          </a:xfrm>
        </p:spPr>
      </p:pic>
      <p:sp>
        <p:nvSpPr>
          <p:cNvPr id="6" name="TextBox 5"/>
          <p:cNvSpPr txBox="1"/>
          <p:nvPr/>
        </p:nvSpPr>
        <p:spPr>
          <a:xfrm>
            <a:off x="699127" y="5767186"/>
            <a:ext cx="7888484" cy="646331"/>
          </a:xfrm>
          <a:prstGeom prst="rect">
            <a:avLst/>
          </a:prstGeom>
          <a:noFill/>
        </p:spPr>
        <p:txBody>
          <a:bodyPr wrap="square" rtlCol="0">
            <a:spAutoFit/>
          </a:bodyPr>
          <a:lstStyle/>
          <a:p>
            <a:r>
              <a:rPr lang="en-US" dirty="0" smtClean="0"/>
              <a:t>Leibniz ‘</a:t>
            </a:r>
            <a:r>
              <a:rPr lang="en-US" dirty="0" err="1" smtClean="0"/>
              <a:t>Acta</a:t>
            </a:r>
            <a:r>
              <a:rPr lang="en-US" dirty="0" smtClean="0"/>
              <a:t> </a:t>
            </a:r>
            <a:r>
              <a:rPr lang="en-US" dirty="0" err="1" smtClean="0"/>
              <a:t>Eruditorum</a:t>
            </a:r>
            <a:r>
              <a:rPr lang="en-US" dirty="0" smtClean="0"/>
              <a:t>’ – First publication of methods of the infinitesimal calculus in 1684.</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Frege</a:t>
            </a:r>
            <a:r>
              <a:rPr lang="en-US" dirty="0" smtClean="0"/>
              <a:t> logic</a:t>
            </a:r>
            <a:endParaRPr lang="en-US" dirty="0"/>
          </a:p>
        </p:txBody>
      </p:sp>
      <p:sp>
        <p:nvSpPr>
          <p:cNvPr id="3" name="Content Placeholder 2"/>
          <p:cNvSpPr>
            <a:spLocks noGrp="1"/>
          </p:cNvSpPr>
          <p:nvPr>
            <p:ph idx="1"/>
          </p:nvPr>
        </p:nvSpPr>
        <p:spPr/>
        <p:txBody>
          <a:bodyPr/>
          <a:lstStyle/>
          <a:p>
            <a:r>
              <a:rPr lang="en-US" dirty="0" smtClean="0"/>
              <a:t>Material implication</a:t>
            </a:r>
          </a:p>
          <a:p>
            <a:pPr lvl="1"/>
            <a:r>
              <a:rPr lang="en-US" dirty="0" smtClean="0"/>
              <a:t>Replace conditional with disjunction when antecedent is negated</a:t>
            </a:r>
          </a:p>
          <a:p>
            <a:pPr marL="457200" lvl="1" indent="0">
              <a:buNone/>
            </a:pP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929937511"/>
              </p:ext>
            </p:extLst>
          </p:nvPr>
        </p:nvGraphicFramePr>
        <p:xfrm>
          <a:off x="1285025" y="3233151"/>
          <a:ext cx="3160909" cy="564448"/>
        </p:xfrm>
        <a:graphic>
          <a:graphicData uri="http://schemas.openxmlformats.org/presentationml/2006/ole">
            <mc:AlternateContent xmlns:mc="http://schemas.openxmlformats.org/markup-compatibility/2006">
              <mc:Choice xmlns:v="urn:schemas-microsoft-com:vml" Requires="v">
                <p:oleObj spid="_x0000_s6173" name="Equation" r:id="rId3" imgW="1066800" imgH="190500" progId="Equation.3">
                  <p:embed/>
                </p:oleObj>
              </mc:Choice>
              <mc:Fallback>
                <p:oleObj name="Equation" r:id="rId3" imgW="1066800" imgH="190500" progId="Equation.3">
                  <p:embed/>
                  <p:pic>
                    <p:nvPicPr>
                      <p:cNvPr id="0" name=""/>
                      <p:cNvPicPr/>
                      <p:nvPr/>
                    </p:nvPicPr>
                    <p:blipFill>
                      <a:blip r:embed="rId4"/>
                      <a:stretch>
                        <a:fillRect/>
                      </a:stretch>
                    </p:blipFill>
                    <p:spPr>
                      <a:xfrm>
                        <a:off x="1285025" y="3233151"/>
                        <a:ext cx="3160909" cy="564448"/>
                      </a:xfrm>
                      <a:prstGeom prst="rect">
                        <a:avLst/>
                      </a:prstGeom>
                    </p:spPr>
                  </p:pic>
                </p:oleObj>
              </mc:Fallback>
            </mc:AlternateContent>
          </a:graphicData>
        </a:graphic>
      </p:graphicFrame>
      <p:pic>
        <p:nvPicPr>
          <p:cNvPr id="5" name="Picture 4" descr="mat_implication.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5025" y="3917474"/>
            <a:ext cx="4785564" cy="2500565"/>
          </a:xfrm>
          <a:prstGeom prst="rect">
            <a:avLst/>
          </a:prstGeom>
        </p:spPr>
      </p:pic>
    </p:spTree>
    <p:extLst>
      <p:ext uri="{BB962C8B-B14F-4D97-AF65-F5344CB8AC3E}">
        <p14:creationId xmlns:p14="http://schemas.microsoft.com/office/powerpoint/2010/main" val="391033309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1"/>
            <a:ext cx="8229600" cy="789018"/>
          </a:xfrm>
        </p:spPr>
        <p:txBody>
          <a:bodyPr/>
          <a:lstStyle/>
          <a:p>
            <a:pPr marL="0" indent="0" algn="ctr">
              <a:buNone/>
            </a:pPr>
            <a:r>
              <a:rPr lang="en-US" dirty="0"/>
              <a:t>“All failing students are either stupid or lazy”</a:t>
            </a:r>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227423902"/>
              </p:ext>
            </p:extLst>
          </p:nvPr>
        </p:nvGraphicFramePr>
        <p:xfrm>
          <a:off x="2046180" y="2779038"/>
          <a:ext cx="5004278" cy="650963"/>
        </p:xfrm>
        <a:graphic>
          <a:graphicData uri="http://schemas.openxmlformats.org/presentationml/2006/ole">
            <mc:AlternateContent xmlns:mc="http://schemas.openxmlformats.org/markup-compatibility/2006">
              <mc:Choice xmlns:v="urn:schemas-microsoft-com:vml" Requires="v">
                <p:oleObj spid="_x0000_s7188" name="Equation" r:id="rId3" imgW="1562100" imgH="203200" progId="Equation.3">
                  <p:embed/>
                </p:oleObj>
              </mc:Choice>
              <mc:Fallback>
                <p:oleObj name="Equation" r:id="rId3" imgW="1562100" imgH="203200" progId="Equation.3">
                  <p:embed/>
                  <p:pic>
                    <p:nvPicPr>
                      <p:cNvPr id="0" name=""/>
                      <p:cNvPicPr/>
                      <p:nvPr/>
                    </p:nvPicPr>
                    <p:blipFill>
                      <a:blip r:embed="rId4"/>
                      <a:stretch>
                        <a:fillRect/>
                      </a:stretch>
                    </p:blipFill>
                    <p:spPr>
                      <a:xfrm>
                        <a:off x="2046180" y="2779038"/>
                        <a:ext cx="5004278" cy="650963"/>
                      </a:xfrm>
                      <a:prstGeom prst="rect">
                        <a:avLst/>
                      </a:prstGeom>
                    </p:spPr>
                  </p:pic>
                </p:oleObj>
              </mc:Fallback>
            </mc:AlternateContent>
          </a:graphicData>
        </a:graphic>
      </p:graphicFrame>
    </p:spTree>
    <p:extLst>
      <p:ext uri="{BB962C8B-B14F-4D97-AF65-F5344CB8AC3E}">
        <p14:creationId xmlns:p14="http://schemas.microsoft.com/office/powerpoint/2010/main" val="253387527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rundgesetze.jpg"/>
          <p:cNvPicPr>
            <a:picLocks noGrp="1" noChangeAspect="1"/>
          </p:cNvPicPr>
          <p:nvPr>
            <p:ph idx="1"/>
          </p:nvPr>
        </p:nvPicPr>
        <p:blipFill>
          <a:blip r:embed="rId2">
            <a:extLst>
              <a:ext uri="{28A0092B-C50C-407E-A947-70E740481C1C}">
                <a14:useLocalDpi xmlns:a14="http://schemas.microsoft.com/office/drawing/2010/main" val="0"/>
              </a:ext>
            </a:extLst>
          </a:blip>
          <a:srcRect l="3205" r="3205"/>
          <a:stretch>
            <a:fillRect/>
          </a:stretch>
        </p:blipFill>
        <p:spPr>
          <a:xfrm>
            <a:off x="2406076" y="390525"/>
            <a:ext cx="4283075" cy="5735638"/>
          </a:xfrm>
        </p:spPr>
      </p:pic>
      <p:sp>
        <p:nvSpPr>
          <p:cNvPr id="5" name="TextBox 4"/>
          <p:cNvSpPr txBox="1"/>
          <p:nvPr/>
        </p:nvSpPr>
        <p:spPr>
          <a:xfrm>
            <a:off x="691537" y="6274842"/>
            <a:ext cx="8097265" cy="369332"/>
          </a:xfrm>
          <a:prstGeom prst="rect">
            <a:avLst/>
          </a:prstGeom>
          <a:noFill/>
        </p:spPr>
        <p:txBody>
          <a:bodyPr wrap="square" rtlCol="0">
            <a:spAutoFit/>
          </a:bodyPr>
          <a:lstStyle/>
          <a:p>
            <a:r>
              <a:rPr lang="en-US" dirty="0" err="1" smtClean="0"/>
              <a:t>Grundlagen</a:t>
            </a:r>
            <a:r>
              <a:rPr lang="en-US" dirty="0" smtClean="0"/>
              <a:t> der </a:t>
            </a:r>
            <a:r>
              <a:rPr lang="en-US" dirty="0" err="1" smtClean="0"/>
              <a:t>Arithematik</a:t>
            </a:r>
            <a:r>
              <a:rPr lang="en-US" dirty="0" smtClean="0"/>
              <a:t> (1884), </a:t>
            </a:r>
            <a:r>
              <a:rPr lang="en-US" dirty="0" err="1" smtClean="0"/>
              <a:t>Grundsetze</a:t>
            </a:r>
            <a:r>
              <a:rPr lang="en-US" dirty="0" smtClean="0"/>
              <a:t> der </a:t>
            </a:r>
            <a:r>
              <a:rPr lang="en-US" dirty="0" err="1" smtClean="0"/>
              <a:t>Arithematik</a:t>
            </a:r>
            <a:r>
              <a:rPr lang="en-US" dirty="0" smtClean="0"/>
              <a:t> (1893, 1903)</a:t>
            </a:r>
            <a:endParaRPr lang="en-US" dirty="0"/>
          </a:p>
        </p:txBody>
      </p:sp>
    </p:spTree>
    <p:extLst>
      <p:ext uri="{BB962C8B-B14F-4D97-AF65-F5344CB8AC3E}">
        <p14:creationId xmlns:p14="http://schemas.microsoft.com/office/powerpoint/2010/main" val="74567232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number?</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a:t>
            </a:r>
            <a:r>
              <a:rPr lang="en-US" sz="2400" dirty="0" err="1" smtClean="0"/>
              <a:t>Frege’s</a:t>
            </a:r>
            <a:r>
              <a:rPr lang="en-US" sz="2400" dirty="0" smtClean="0"/>
              <a:t> idea was to define number of elements in a set to be the set of all sets that can be matched up one-to-one with the given set. The </a:t>
            </a:r>
            <a:r>
              <a:rPr lang="en-US" sz="2400" dirty="0"/>
              <a:t>number 3 </a:t>
            </a:r>
            <a:r>
              <a:rPr lang="en-US" sz="2400" dirty="0" smtClean="0"/>
              <a:t>is identified with </a:t>
            </a:r>
            <a:r>
              <a:rPr lang="en-US" sz="2400" dirty="0"/>
              <a:t>the set of all sets of ‘triples’: points on a triangle, Holy Trinity, leaves on a clover, the set of letters {a, b, c</a:t>
            </a:r>
            <a:r>
              <a:rPr lang="en-US" sz="2400" dirty="0" smtClean="0"/>
              <a:t>}.”</a:t>
            </a:r>
          </a:p>
          <a:p>
            <a:pPr marL="0" indent="0">
              <a:buNone/>
            </a:pPr>
            <a:endParaRPr lang="en-US" sz="2400" dirty="0" smtClean="0"/>
          </a:p>
          <a:p>
            <a:pPr marL="0" indent="0">
              <a:buNone/>
            </a:pPr>
            <a:r>
              <a:rPr lang="en-US" sz="2400" dirty="0" smtClean="0"/>
              <a:t>Martin Davis – Engines of Logic p55 (paraphrased)</a:t>
            </a:r>
            <a:endParaRPr lang="en-US" sz="2400" dirty="0"/>
          </a:p>
        </p:txBody>
      </p:sp>
    </p:spTree>
    <p:extLst>
      <p:ext uri="{BB962C8B-B14F-4D97-AF65-F5344CB8AC3E}">
        <p14:creationId xmlns:p14="http://schemas.microsoft.com/office/powerpoint/2010/main" val="319088693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russ-young-3.jpg"/>
          <p:cNvPicPr>
            <a:picLocks noGrp="1" noChangeAspect="1"/>
          </p:cNvPicPr>
          <p:nvPr>
            <p:ph idx="1"/>
          </p:nvPr>
        </p:nvPicPr>
        <p:blipFill>
          <a:blip r:embed="rId2">
            <a:extLst>
              <a:ext uri="{28A0092B-C50C-407E-A947-70E740481C1C}">
                <a14:useLocalDpi xmlns:a14="http://schemas.microsoft.com/office/drawing/2010/main" val="0"/>
              </a:ext>
            </a:extLst>
          </a:blip>
          <a:srcRect t="3271" b="3271"/>
          <a:stretch>
            <a:fillRect/>
          </a:stretch>
        </p:blipFill>
        <p:spPr>
          <a:xfrm>
            <a:off x="2380929" y="414338"/>
            <a:ext cx="4183063" cy="5711825"/>
          </a:xfrm>
        </p:spPr>
      </p:pic>
      <p:sp>
        <p:nvSpPr>
          <p:cNvPr id="5" name="TextBox 4"/>
          <p:cNvSpPr txBox="1"/>
          <p:nvPr/>
        </p:nvSpPr>
        <p:spPr>
          <a:xfrm>
            <a:off x="3621137" y="6262266"/>
            <a:ext cx="1722555" cy="369332"/>
          </a:xfrm>
          <a:prstGeom prst="rect">
            <a:avLst/>
          </a:prstGeom>
          <a:noFill/>
        </p:spPr>
        <p:txBody>
          <a:bodyPr wrap="square" rtlCol="0">
            <a:spAutoFit/>
          </a:bodyPr>
          <a:lstStyle/>
          <a:p>
            <a:r>
              <a:rPr lang="en-US" dirty="0" smtClean="0"/>
              <a:t>Bertrand Russell</a:t>
            </a:r>
            <a:endParaRPr lang="en-US" dirty="0"/>
          </a:p>
        </p:txBody>
      </p:sp>
    </p:spTree>
    <p:extLst>
      <p:ext uri="{BB962C8B-B14F-4D97-AF65-F5344CB8AC3E}">
        <p14:creationId xmlns:p14="http://schemas.microsoft.com/office/powerpoint/2010/main" val="2799645501"/>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russel_deutsch.jpg"/>
          <p:cNvPicPr>
            <a:picLocks noGrp="1" noChangeAspect="1"/>
          </p:cNvPicPr>
          <p:nvPr>
            <p:ph idx="1"/>
          </p:nvPr>
        </p:nvPicPr>
        <p:blipFill>
          <a:blip r:embed="rId2">
            <a:extLst>
              <a:ext uri="{28A0092B-C50C-407E-A947-70E740481C1C}">
                <a14:useLocalDpi xmlns:a14="http://schemas.microsoft.com/office/drawing/2010/main" val="0"/>
              </a:ext>
            </a:extLst>
          </a:blip>
          <a:srcRect l="1990" r="1990"/>
          <a:stretch>
            <a:fillRect/>
          </a:stretch>
        </p:blipFill>
        <p:spPr>
          <a:xfrm>
            <a:off x="2497931" y="452438"/>
            <a:ext cx="4081463" cy="5673725"/>
          </a:xfrm>
        </p:spPr>
      </p:pic>
    </p:spTree>
    <p:extLst>
      <p:ext uri="{BB962C8B-B14F-4D97-AF65-F5344CB8AC3E}">
        <p14:creationId xmlns:p14="http://schemas.microsoft.com/office/powerpoint/2010/main" val="336115051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russell_english.jpg"/>
          <p:cNvPicPr>
            <a:picLocks noGrp="1" noChangeAspect="1"/>
          </p:cNvPicPr>
          <p:nvPr>
            <p:ph idx="1"/>
          </p:nvPr>
        </p:nvPicPr>
        <p:blipFill>
          <a:blip r:embed="rId2">
            <a:extLst>
              <a:ext uri="{28A0092B-C50C-407E-A947-70E740481C1C}">
                <a14:useLocalDpi xmlns:a14="http://schemas.microsoft.com/office/drawing/2010/main" val="0"/>
              </a:ext>
            </a:extLst>
          </a:blip>
          <a:srcRect l="1355" r="1355"/>
          <a:stretch>
            <a:fillRect/>
          </a:stretch>
        </p:blipFill>
        <p:spPr>
          <a:xfrm>
            <a:off x="2192329" y="314325"/>
            <a:ext cx="4446588" cy="5811838"/>
          </a:xfrm>
        </p:spPr>
      </p:pic>
    </p:spTree>
    <p:extLst>
      <p:ext uri="{BB962C8B-B14F-4D97-AF65-F5344CB8AC3E}">
        <p14:creationId xmlns:p14="http://schemas.microsoft.com/office/powerpoint/2010/main" val="2276530156"/>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flavor of Russell’s paradox</a:t>
            </a:r>
            <a:endParaRPr lang="en-US" dirty="0"/>
          </a:p>
        </p:txBody>
      </p:sp>
      <p:sp>
        <p:nvSpPr>
          <p:cNvPr id="3" name="Content Placeholder 2"/>
          <p:cNvSpPr>
            <a:spLocks noGrp="1"/>
          </p:cNvSpPr>
          <p:nvPr>
            <p:ph idx="1"/>
          </p:nvPr>
        </p:nvSpPr>
        <p:spPr/>
        <p:txBody>
          <a:bodyPr/>
          <a:lstStyle/>
          <a:p>
            <a:pPr marL="0" indent="0">
              <a:buNone/>
            </a:pPr>
            <a:r>
              <a:rPr lang="en-US" dirty="0"/>
              <a:t>x is the collection of integers, represented by n, that are greater than 3 and less than 7</a:t>
            </a:r>
          </a:p>
          <a:p>
            <a:pPr marL="0" indent="0">
              <a:buNone/>
            </a:pPr>
            <a:r>
              <a:rPr lang="en-US" dirty="0" smtClean="0"/>
              <a:t>x </a:t>
            </a:r>
            <a:r>
              <a:rPr lang="en-US" dirty="0"/>
              <a:t>= { n: n is an integer and 3 &lt; n &lt; 7}</a:t>
            </a:r>
            <a:endParaRPr lang="en-US" dirty="0" smtClean="0"/>
          </a:p>
          <a:p>
            <a:pPr marL="0" indent="0">
              <a:buNone/>
            </a:pPr>
            <a:endParaRPr lang="en-US" dirty="0"/>
          </a:p>
        </p:txBody>
      </p:sp>
      <p:sp>
        <p:nvSpPr>
          <p:cNvPr id="4" name="TextBox 3"/>
          <p:cNvSpPr txBox="1"/>
          <p:nvPr/>
        </p:nvSpPr>
        <p:spPr>
          <a:xfrm>
            <a:off x="804697" y="5859873"/>
            <a:ext cx="7757784" cy="369332"/>
          </a:xfrm>
          <a:prstGeom prst="rect">
            <a:avLst/>
          </a:prstGeom>
          <a:noFill/>
        </p:spPr>
        <p:txBody>
          <a:bodyPr wrap="square" rtlCol="0">
            <a:spAutoFit/>
          </a:bodyPr>
          <a:lstStyle/>
          <a:p>
            <a:r>
              <a:rPr lang="en-US" dirty="0" smtClean="0"/>
              <a:t>Scientific American – ‘What is Russell’s Paradox?’ Aug 17, 1998</a:t>
            </a:r>
            <a:endParaRPr lang="en-US" dirty="0"/>
          </a:p>
        </p:txBody>
      </p:sp>
    </p:spTree>
    <p:extLst>
      <p:ext uri="{BB962C8B-B14F-4D97-AF65-F5344CB8AC3E}">
        <p14:creationId xmlns:p14="http://schemas.microsoft.com/office/powerpoint/2010/main" val="83648947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pm1.jpg"/>
          <p:cNvPicPr>
            <a:picLocks noGrp="1" noChangeAspect="1"/>
          </p:cNvPicPr>
          <p:nvPr>
            <p:ph idx="1"/>
          </p:nvPr>
        </p:nvPicPr>
        <p:blipFill>
          <a:blip r:embed="rId2">
            <a:extLst>
              <a:ext uri="{28A0092B-C50C-407E-A947-70E740481C1C}">
                <a14:useLocalDpi xmlns:a14="http://schemas.microsoft.com/office/drawing/2010/main" val="0"/>
              </a:ext>
            </a:extLst>
          </a:blip>
          <a:srcRect t="3318" b="3318"/>
          <a:stretch>
            <a:fillRect/>
          </a:stretch>
        </p:blipFill>
        <p:spPr>
          <a:xfrm>
            <a:off x="2267769" y="452438"/>
            <a:ext cx="4533900" cy="5673725"/>
          </a:xfrm>
        </p:spPr>
      </p:pic>
    </p:spTree>
    <p:extLst>
      <p:ext uri="{BB962C8B-B14F-4D97-AF65-F5344CB8AC3E}">
        <p14:creationId xmlns:p14="http://schemas.microsoft.com/office/powerpoint/2010/main" val="178164149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Screen shot 2012-11-11 at 4.30.15 PM.png"/>
          <p:cNvPicPr>
            <a:picLocks noGrp="1" noChangeAspect="1"/>
          </p:cNvPicPr>
          <p:nvPr>
            <p:ph idx="1"/>
          </p:nvPr>
        </p:nvPicPr>
        <p:blipFill>
          <a:blip r:embed="rId2">
            <a:extLst>
              <a:ext uri="{28A0092B-C50C-407E-A947-70E740481C1C}">
                <a14:useLocalDpi xmlns:a14="http://schemas.microsoft.com/office/drawing/2010/main" val="0"/>
              </a:ext>
            </a:extLst>
          </a:blip>
          <a:srcRect l="7776" r="7776"/>
          <a:stretch>
            <a:fillRect/>
          </a:stretch>
        </p:blipFill>
        <p:spPr>
          <a:xfrm>
            <a:off x="2516981" y="414338"/>
            <a:ext cx="4119563" cy="5711825"/>
          </a:xfrm>
        </p:spPr>
      </p:pic>
    </p:spTree>
    <p:extLst>
      <p:ext uri="{BB962C8B-B14F-4D97-AF65-F5344CB8AC3E}">
        <p14:creationId xmlns:p14="http://schemas.microsoft.com/office/powerpoint/2010/main" val="140238506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Leibniz notation</a:t>
            </a:r>
            <a:endParaRPr lang="en-US" dirty="0"/>
          </a:p>
        </p:txBody>
      </p:sp>
      <p:graphicFrame>
        <p:nvGraphicFramePr>
          <p:cNvPr id="6" name="Content Placeholder 5"/>
          <p:cNvGraphicFramePr>
            <a:graphicFrameLocks noGrp="1" noChangeAspect="1"/>
          </p:cNvGraphicFramePr>
          <p:nvPr>
            <p:ph idx="1"/>
            <p:extLst>
              <p:ext uri="{D42A27DB-BD31-4B8C-83A1-F6EECF244321}">
                <p14:modId xmlns:p14="http://schemas.microsoft.com/office/powerpoint/2010/main" val="3515530172"/>
              </p:ext>
            </p:extLst>
          </p:nvPr>
        </p:nvGraphicFramePr>
        <p:xfrm>
          <a:off x="893766" y="2187605"/>
          <a:ext cx="652775" cy="1124508"/>
        </p:xfrm>
        <a:graphic>
          <a:graphicData uri="http://schemas.openxmlformats.org/presentationml/2006/ole">
            <mc:AlternateContent xmlns:mc="http://schemas.openxmlformats.org/markup-compatibility/2006">
              <mc:Choice xmlns:v="urn:schemas-microsoft-com:vml" Requires="v">
                <p:oleObj spid="_x0000_s1218" name="Equation" r:id="rId3" imgW="228600" imgH="393700" progId="Equation.3">
                  <p:embed/>
                </p:oleObj>
              </mc:Choice>
              <mc:Fallback>
                <p:oleObj name="Equation" r:id="rId3" imgW="228600" imgH="393700" progId="Equation.3">
                  <p:embed/>
                  <p:pic>
                    <p:nvPicPr>
                      <p:cNvPr id="0" name=""/>
                      <p:cNvPicPr/>
                      <p:nvPr/>
                    </p:nvPicPr>
                    <p:blipFill>
                      <a:blip r:embed="rId4"/>
                      <a:stretch>
                        <a:fillRect/>
                      </a:stretch>
                    </p:blipFill>
                    <p:spPr>
                      <a:xfrm>
                        <a:off x="893766" y="2187605"/>
                        <a:ext cx="652775" cy="1124508"/>
                      </a:xfrm>
                      <a:prstGeom prst="rect">
                        <a:avLst/>
                      </a:prstGeom>
                    </p:spPr>
                  </p:pic>
                </p:oleObj>
              </mc:Fallback>
            </mc:AlternateContent>
          </a:graphicData>
        </a:graphic>
      </p:graphicFrame>
      <p:sp>
        <p:nvSpPr>
          <p:cNvPr id="7" name="TextBox 6"/>
          <p:cNvSpPr txBox="1"/>
          <p:nvPr/>
        </p:nvSpPr>
        <p:spPr>
          <a:xfrm>
            <a:off x="2363798" y="2489817"/>
            <a:ext cx="5834055" cy="461665"/>
          </a:xfrm>
          <a:prstGeom prst="rect">
            <a:avLst/>
          </a:prstGeom>
          <a:noFill/>
        </p:spPr>
        <p:txBody>
          <a:bodyPr wrap="square" rtlCol="0">
            <a:spAutoFit/>
          </a:bodyPr>
          <a:lstStyle/>
          <a:p>
            <a:r>
              <a:rPr lang="en-US" sz="2400" dirty="0" smtClean="0"/>
              <a:t>“The derivative of y with respect to x”</a:t>
            </a:r>
            <a:endParaRPr lang="en-US" sz="2400" dirty="0"/>
          </a:p>
        </p:txBody>
      </p:sp>
      <p:sp>
        <p:nvSpPr>
          <p:cNvPr id="9" name="TextBox 8"/>
          <p:cNvSpPr txBox="1"/>
          <p:nvPr/>
        </p:nvSpPr>
        <p:spPr>
          <a:xfrm>
            <a:off x="2753574" y="5448070"/>
            <a:ext cx="4966490" cy="584776"/>
          </a:xfrm>
          <a:prstGeom prst="rect">
            <a:avLst/>
          </a:prstGeom>
          <a:noFill/>
        </p:spPr>
        <p:txBody>
          <a:bodyPr wrap="square" rtlCol="0">
            <a:spAutoFit/>
          </a:bodyPr>
          <a:lstStyle/>
          <a:p>
            <a:r>
              <a:rPr lang="en-US" sz="3200" dirty="0" smtClean="0">
                <a:solidFill>
                  <a:srgbClr val="3366FF"/>
                </a:solidFill>
              </a:rPr>
              <a:t>But what are these?</a:t>
            </a:r>
          </a:p>
        </p:txBody>
      </p:sp>
      <p:graphicFrame>
        <p:nvGraphicFramePr>
          <p:cNvPr id="10" name="Object 9"/>
          <p:cNvGraphicFramePr>
            <a:graphicFrameLocks noChangeAspect="1"/>
          </p:cNvGraphicFramePr>
          <p:nvPr>
            <p:extLst>
              <p:ext uri="{D42A27DB-BD31-4B8C-83A1-F6EECF244321}">
                <p14:modId xmlns:p14="http://schemas.microsoft.com/office/powerpoint/2010/main" val="492002388"/>
              </p:ext>
            </p:extLst>
          </p:nvPr>
        </p:nvGraphicFramePr>
        <p:xfrm>
          <a:off x="364916" y="3543445"/>
          <a:ext cx="1684564" cy="756335"/>
        </p:xfrm>
        <a:graphic>
          <a:graphicData uri="http://schemas.openxmlformats.org/presentationml/2006/ole">
            <mc:AlternateContent xmlns:mc="http://schemas.openxmlformats.org/markup-compatibility/2006">
              <mc:Choice xmlns:v="urn:schemas-microsoft-com:vml" Requires="v">
                <p:oleObj spid="_x0000_s1219" name="Equation" r:id="rId5" imgW="622300" imgH="279400" progId="Equation.3">
                  <p:embed/>
                </p:oleObj>
              </mc:Choice>
              <mc:Fallback>
                <p:oleObj name="Equation" r:id="rId5" imgW="622300" imgH="279400" progId="Equation.3">
                  <p:embed/>
                  <p:pic>
                    <p:nvPicPr>
                      <p:cNvPr id="0" name=""/>
                      <p:cNvPicPr/>
                      <p:nvPr/>
                    </p:nvPicPr>
                    <p:blipFill>
                      <a:blip r:embed="rId6"/>
                      <a:stretch>
                        <a:fillRect/>
                      </a:stretch>
                    </p:blipFill>
                    <p:spPr>
                      <a:xfrm>
                        <a:off x="364916" y="3543445"/>
                        <a:ext cx="1684564" cy="756335"/>
                      </a:xfrm>
                      <a:prstGeom prst="rect">
                        <a:avLst/>
                      </a:prstGeom>
                    </p:spPr>
                  </p:pic>
                </p:oleObj>
              </mc:Fallback>
            </mc:AlternateContent>
          </a:graphicData>
        </a:graphic>
      </p:graphicFrame>
      <p:sp>
        <p:nvSpPr>
          <p:cNvPr id="12" name="TextBox 11"/>
          <p:cNvSpPr txBox="1"/>
          <p:nvPr/>
        </p:nvSpPr>
        <p:spPr>
          <a:xfrm>
            <a:off x="2363798" y="3648199"/>
            <a:ext cx="6149909" cy="461665"/>
          </a:xfrm>
          <a:prstGeom prst="rect">
            <a:avLst/>
          </a:prstGeom>
          <a:noFill/>
        </p:spPr>
        <p:txBody>
          <a:bodyPr wrap="square" rtlCol="0">
            <a:spAutoFit/>
          </a:bodyPr>
          <a:lstStyle/>
          <a:p>
            <a:r>
              <a:rPr lang="en-US" sz="2400" dirty="0" smtClean="0"/>
              <a:t>“The indefinite integral of f(x) with respect to x”</a:t>
            </a:r>
            <a:endParaRPr lang="en-US" sz="2400" dirty="0"/>
          </a:p>
        </p:txBody>
      </p:sp>
    </p:spTree>
    <p:extLst>
      <p:ext uri="{BB962C8B-B14F-4D97-AF65-F5344CB8AC3E}">
        <p14:creationId xmlns:p14="http://schemas.microsoft.com/office/powerpoint/2010/main" val="216529677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dekin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206" y="571499"/>
            <a:ext cx="3107985" cy="3884981"/>
          </a:xfrm>
          <a:prstGeom prst="rect">
            <a:avLst/>
          </a:prstGeom>
        </p:spPr>
      </p:pic>
      <p:pic>
        <p:nvPicPr>
          <p:cNvPr id="5" name="Picture 4" descr="peano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7163" y="553466"/>
            <a:ext cx="2658928" cy="3903014"/>
          </a:xfrm>
          <a:prstGeom prst="rect">
            <a:avLst/>
          </a:prstGeom>
        </p:spPr>
      </p:pic>
      <p:sp>
        <p:nvSpPr>
          <p:cNvPr id="6" name="TextBox 5"/>
          <p:cNvSpPr txBox="1"/>
          <p:nvPr/>
        </p:nvSpPr>
        <p:spPr>
          <a:xfrm>
            <a:off x="865206" y="4853886"/>
            <a:ext cx="3107985" cy="923330"/>
          </a:xfrm>
          <a:prstGeom prst="rect">
            <a:avLst/>
          </a:prstGeom>
          <a:noFill/>
        </p:spPr>
        <p:txBody>
          <a:bodyPr wrap="square" rtlCol="0">
            <a:spAutoFit/>
          </a:bodyPr>
          <a:lstStyle/>
          <a:p>
            <a:r>
              <a:rPr lang="en-US" dirty="0" smtClean="0"/>
              <a:t>Richard Dedekind </a:t>
            </a:r>
          </a:p>
          <a:p>
            <a:r>
              <a:rPr lang="en-US" dirty="0" smtClean="0"/>
              <a:t>‘Was </a:t>
            </a:r>
            <a:r>
              <a:rPr lang="en-US" dirty="0" err="1" smtClean="0"/>
              <a:t>sind</a:t>
            </a:r>
            <a:r>
              <a:rPr lang="en-US" dirty="0" smtClean="0"/>
              <a:t> und was </a:t>
            </a:r>
            <a:r>
              <a:rPr lang="en-US" dirty="0" err="1" smtClean="0"/>
              <a:t>sollen</a:t>
            </a:r>
            <a:r>
              <a:rPr lang="en-US" dirty="0" smtClean="0"/>
              <a:t> die </a:t>
            </a:r>
            <a:r>
              <a:rPr lang="en-US" dirty="0" err="1" smtClean="0"/>
              <a:t>Zahlen</a:t>
            </a:r>
            <a:r>
              <a:rPr lang="en-US" dirty="0" smtClean="0"/>
              <a:t>’ 1888</a:t>
            </a:r>
            <a:endParaRPr lang="en-US" dirty="0"/>
          </a:p>
        </p:txBody>
      </p:sp>
      <p:sp>
        <p:nvSpPr>
          <p:cNvPr id="7" name="TextBox 6"/>
          <p:cNvSpPr txBox="1"/>
          <p:nvPr/>
        </p:nvSpPr>
        <p:spPr>
          <a:xfrm>
            <a:off x="5237163" y="4853886"/>
            <a:ext cx="2570914" cy="1477328"/>
          </a:xfrm>
          <a:prstGeom prst="rect">
            <a:avLst/>
          </a:prstGeom>
          <a:noFill/>
        </p:spPr>
        <p:txBody>
          <a:bodyPr wrap="square" rtlCol="0">
            <a:spAutoFit/>
          </a:bodyPr>
          <a:lstStyle/>
          <a:p>
            <a:r>
              <a:rPr lang="en-US" dirty="0" smtClean="0"/>
              <a:t>Giuseppe </a:t>
            </a:r>
            <a:r>
              <a:rPr lang="en-US" dirty="0" err="1" smtClean="0"/>
              <a:t>Peano</a:t>
            </a:r>
            <a:endParaRPr lang="en-US" dirty="0" smtClean="0"/>
          </a:p>
          <a:p>
            <a:r>
              <a:rPr lang="en-US" dirty="0"/>
              <a:t>‘</a:t>
            </a:r>
            <a:r>
              <a:rPr lang="en-US" dirty="0" err="1"/>
              <a:t>Arithmetices</a:t>
            </a:r>
            <a:r>
              <a:rPr lang="en-US" dirty="0"/>
              <a:t> principia, nova </a:t>
            </a:r>
            <a:r>
              <a:rPr lang="en-US" dirty="0" err="1"/>
              <a:t>methodo</a:t>
            </a:r>
            <a:r>
              <a:rPr lang="en-US" dirty="0"/>
              <a:t> </a:t>
            </a:r>
            <a:r>
              <a:rPr lang="en-US" dirty="0" err="1" smtClean="0"/>
              <a:t>exposita</a:t>
            </a:r>
            <a:r>
              <a:rPr lang="en-US" dirty="0" smtClean="0"/>
              <a:t>’ 1889 </a:t>
            </a:r>
          </a:p>
          <a:p>
            <a:endParaRPr lang="en-US" dirty="0"/>
          </a:p>
        </p:txBody>
      </p:sp>
    </p:spTree>
    <p:extLst>
      <p:ext uri="{BB962C8B-B14F-4D97-AF65-F5344CB8AC3E}">
        <p14:creationId xmlns:p14="http://schemas.microsoft.com/office/powerpoint/2010/main" val="417218806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David Hilbert</a:t>
            </a:r>
            <a:endParaRPr lang="en-US" dirty="0"/>
          </a:p>
        </p:txBody>
      </p:sp>
      <p:pic>
        <p:nvPicPr>
          <p:cNvPr id="4" name="Content Placeholder 3" descr="Hilbert_1910.jpeg"/>
          <p:cNvPicPr>
            <a:picLocks noGrp="1" noChangeAspect="1"/>
          </p:cNvPicPr>
          <p:nvPr>
            <p:ph idx="1"/>
          </p:nvPr>
        </p:nvPicPr>
        <p:blipFill>
          <a:blip r:embed="rId2">
            <a:extLst>
              <a:ext uri="{28A0092B-C50C-407E-A947-70E740481C1C}">
                <a14:useLocalDpi xmlns:a14="http://schemas.microsoft.com/office/drawing/2010/main" val="0"/>
              </a:ext>
            </a:extLst>
          </a:blip>
          <a:srcRect t="1081" b="1081"/>
          <a:stretch>
            <a:fillRect/>
          </a:stretch>
        </p:blipFill>
        <p:spPr>
          <a:xfrm>
            <a:off x="2682690" y="1600200"/>
            <a:ext cx="3930650" cy="4525963"/>
          </a:xfrm>
        </p:spPr>
      </p:pic>
    </p:spTree>
    <p:extLst>
      <p:ext uri="{BB962C8B-B14F-4D97-AF65-F5344CB8AC3E}">
        <p14:creationId xmlns:p14="http://schemas.microsoft.com/office/powerpoint/2010/main" val="181060936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1-13 at 12.16.19 PM.ps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2150" y="264071"/>
            <a:ext cx="6778209" cy="5696400"/>
          </a:xfrm>
          <a:prstGeom prst="rect">
            <a:avLst/>
          </a:prstGeom>
        </p:spPr>
      </p:pic>
      <p:sp>
        <p:nvSpPr>
          <p:cNvPr id="5" name="TextBox 4"/>
          <p:cNvSpPr txBox="1"/>
          <p:nvPr/>
        </p:nvSpPr>
        <p:spPr>
          <a:xfrm>
            <a:off x="1224430" y="6102750"/>
            <a:ext cx="7250703" cy="584776"/>
          </a:xfrm>
          <a:prstGeom prst="rect">
            <a:avLst/>
          </a:prstGeom>
          <a:noFill/>
        </p:spPr>
        <p:txBody>
          <a:bodyPr wrap="none" rtlCol="0">
            <a:spAutoFit/>
          </a:bodyPr>
          <a:lstStyle/>
          <a:p>
            <a:r>
              <a:rPr lang="en-US" dirty="0" smtClean="0"/>
              <a:t>The second of 23 problems – The </a:t>
            </a:r>
            <a:r>
              <a:rPr lang="en-US" dirty="0" err="1" smtClean="0"/>
              <a:t>compatability</a:t>
            </a:r>
            <a:r>
              <a:rPr lang="en-US" dirty="0" smtClean="0"/>
              <a:t> of the </a:t>
            </a:r>
            <a:r>
              <a:rPr lang="en-US" dirty="0" err="1" smtClean="0"/>
              <a:t>arithemetical</a:t>
            </a:r>
            <a:r>
              <a:rPr lang="en-US" dirty="0" smtClean="0"/>
              <a:t> axioms</a:t>
            </a:r>
          </a:p>
          <a:p>
            <a:r>
              <a:rPr lang="en-US" sz="1400" dirty="0" smtClean="0"/>
              <a:t> </a:t>
            </a:r>
            <a:r>
              <a:rPr lang="pl-PL" sz="1400" dirty="0"/>
              <a:t>http://aleph0.clarku.edu/~</a:t>
            </a:r>
            <a:r>
              <a:rPr lang="pl-PL" sz="1400" dirty="0" err="1"/>
              <a:t>djoyce</a:t>
            </a:r>
            <a:r>
              <a:rPr lang="pl-PL" sz="1400" dirty="0"/>
              <a:t>/</a:t>
            </a:r>
            <a:r>
              <a:rPr lang="pl-PL" sz="1400" dirty="0" err="1"/>
              <a:t>hilbert</a:t>
            </a:r>
            <a:r>
              <a:rPr lang="pl-PL" sz="1400" dirty="0"/>
              <a:t>/</a:t>
            </a:r>
            <a:r>
              <a:rPr lang="pl-PL" sz="1400" dirty="0" err="1"/>
              <a:t>problems.html</a:t>
            </a:r>
            <a:endParaRPr lang="en-US" sz="1400" dirty="0"/>
          </a:p>
        </p:txBody>
      </p:sp>
    </p:spTree>
    <p:extLst>
      <p:ext uri="{BB962C8B-B14F-4D97-AF65-F5344CB8AC3E}">
        <p14:creationId xmlns:p14="http://schemas.microsoft.com/office/powerpoint/2010/main" val="175760919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1-13 at 12.24.5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800" y="125748"/>
            <a:ext cx="6743700" cy="6057900"/>
          </a:xfrm>
          <a:prstGeom prst="rect">
            <a:avLst/>
          </a:prstGeom>
        </p:spPr>
      </p:pic>
      <p:sp>
        <p:nvSpPr>
          <p:cNvPr id="5" name="TextBox 4"/>
          <p:cNvSpPr txBox="1"/>
          <p:nvPr/>
        </p:nvSpPr>
        <p:spPr>
          <a:xfrm>
            <a:off x="1282485" y="6266224"/>
            <a:ext cx="6999520" cy="369332"/>
          </a:xfrm>
          <a:prstGeom prst="rect">
            <a:avLst/>
          </a:prstGeom>
          <a:noFill/>
        </p:spPr>
        <p:txBody>
          <a:bodyPr wrap="none" rtlCol="0">
            <a:spAutoFit/>
          </a:bodyPr>
          <a:lstStyle/>
          <a:p>
            <a:r>
              <a:rPr lang="en-US" dirty="0" smtClean="0"/>
              <a:t>Address to the 1928 International Congress of Mathematicians - Bologna</a:t>
            </a:r>
            <a:endParaRPr lang="en-US" dirty="0"/>
          </a:p>
        </p:txBody>
      </p:sp>
    </p:spTree>
    <p:extLst>
      <p:ext uri="{BB962C8B-B14F-4D97-AF65-F5344CB8AC3E}">
        <p14:creationId xmlns:p14="http://schemas.microsoft.com/office/powerpoint/2010/main" val="187292782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Screen shot 2012-11-11 at 4.48.26 PM.png"/>
          <p:cNvPicPr>
            <a:picLocks noGrp="1" noChangeAspect="1"/>
          </p:cNvPicPr>
          <p:nvPr>
            <p:ph idx="1"/>
          </p:nvPr>
        </p:nvPicPr>
        <p:blipFill>
          <a:blip r:embed="rId2">
            <a:extLst>
              <a:ext uri="{28A0092B-C50C-407E-A947-70E740481C1C}">
                <a14:useLocalDpi xmlns:a14="http://schemas.microsoft.com/office/drawing/2010/main" val="0"/>
              </a:ext>
            </a:extLst>
          </a:blip>
          <a:srcRect t="2567" b="2567"/>
          <a:stretch>
            <a:fillRect/>
          </a:stretch>
        </p:blipFill>
        <p:spPr>
          <a:xfrm>
            <a:off x="2497931" y="427038"/>
            <a:ext cx="4081463" cy="5699125"/>
          </a:xfrm>
        </p:spPr>
      </p:pic>
    </p:spTree>
    <p:extLst>
      <p:ext uri="{BB962C8B-B14F-4D97-AF65-F5344CB8AC3E}">
        <p14:creationId xmlns:p14="http://schemas.microsoft.com/office/powerpoint/2010/main" val="239086465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unzuge.png"/>
          <p:cNvPicPr>
            <a:picLocks noChangeAspect="1"/>
          </p:cNvPicPr>
          <p:nvPr/>
        </p:nvPicPr>
        <p:blipFill>
          <a:blip r:embed="rId3"/>
          <a:stretch>
            <a:fillRect/>
          </a:stretch>
        </p:blipFill>
        <p:spPr>
          <a:xfrm>
            <a:off x="1389443" y="499356"/>
            <a:ext cx="6171523" cy="4236381"/>
          </a:xfrm>
          <a:prstGeom prst="rect">
            <a:avLst/>
          </a:prstGeom>
        </p:spPr>
      </p:pic>
      <p:sp>
        <p:nvSpPr>
          <p:cNvPr id="6" name="TextBox 5"/>
          <p:cNvSpPr txBox="1"/>
          <p:nvPr/>
        </p:nvSpPr>
        <p:spPr>
          <a:xfrm>
            <a:off x="780692" y="4735737"/>
            <a:ext cx="7713701" cy="1477328"/>
          </a:xfrm>
          <a:prstGeom prst="rect">
            <a:avLst/>
          </a:prstGeom>
          <a:noFill/>
        </p:spPr>
        <p:txBody>
          <a:bodyPr wrap="square" rtlCol="0">
            <a:spAutoFit/>
          </a:bodyPr>
          <a:lstStyle/>
          <a:p>
            <a:r>
              <a:rPr lang="en-US" dirty="0">
                <a:latin typeface="Inconsolata"/>
                <a:cs typeface="Inconsolata"/>
              </a:rPr>
              <a:t>"The decision problem is solved when we know a procedure that allows </a:t>
            </a:r>
            <a:r>
              <a:rPr lang="en-US" dirty="0" smtClean="0">
                <a:latin typeface="Inconsolata"/>
                <a:cs typeface="Inconsolata"/>
              </a:rPr>
              <a:t>one to </a:t>
            </a:r>
            <a:r>
              <a:rPr lang="en-US" dirty="0">
                <a:latin typeface="Inconsolata"/>
                <a:cs typeface="Inconsolata"/>
              </a:rPr>
              <a:t>decide by finitely many operations </a:t>
            </a:r>
            <a:r>
              <a:rPr lang="en-US" dirty="0" smtClean="0">
                <a:latin typeface="Inconsolata"/>
                <a:cs typeface="Inconsolata"/>
              </a:rPr>
              <a:t>the </a:t>
            </a:r>
            <a:r>
              <a:rPr lang="en-US" dirty="0">
                <a:latin typeface="Inconsolata"/>
                <a:cs typeface="Inconsolata"/>
              </a:rPr>
              <a:t>validity or </a:t>
            </a:r>
            <a:r>
              <a:rPr lang="en-US" dirty="0" err="1" smtClean="0">
                <a:latin typeface="Inconsolata"/>
                <a:cs typeface="Inconsolata"/>
              </a:rPr>
              <a:t>satisfiability</a:t>
            </a:r>
            <a:r>
              <a:rPr lang="en-US" dirty="0">
                <a:latin typeface="Inconsolata"/>
                <a:cs typeface="Inconsolata"/>
              </a:rPr>
              <a:t> </a:t>
            </a:r>
            <a:r>
              <a:rPr lang="en-US" dirty="0" smtClean="0">
                <a:latin typeface="Inconsolata"/>
                <a:cs typeface="Inconsolata"/>
              </a:rPr>
              <a:t>of any </a:t>
            </a:r>
            <a:r>
              <a:rPr lang="en-US" dirty="0">
                <a:latin typeface="Inconsolata"/>
                <a:cs typeface="Inconsolata"/>
              </a:rPr>
              <a:t>given logical expression .</a:t>
            </a:r>
            <a:r>
              <a:rPr lang="en-US" dirty="0">
                <a:latin typeface="Inconsolata"/>
                <a:cs typeface="Inconsolata"/>
              </a:rPr>
              <a:t>… The decision problem must be considered the main problem of mathematical logic.” </a:t>
            </a:r>
          </a:p>
        </p:txBody>
      </p:sp>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9148"/>
            <a:ext cx="8229600" cy="5497015"/>
          </a:xfrm>
        </p:spPr>
        <p:txBody>
          <a:bodyPr/>
          <a:lstStyle/>
          <a:p>
            <a:pPr>
              <a:buNone/>
            </a:pPr>
            <a:r>
              <a:rPr lang="en-US" dirty="0" smtClean="0"/>
              <a:t>	</a:t>
            </a:r>
            <a:r>
              <a:rPr lang="en-US" i="1" dirty="0" err="1" smtClean="0"/>
              <a:t>Entscheidungsproblem</a:t>
            </a:r>
            <a:r>
              <a:rPr lang="en-US" i="1" dirty="0" smtClean="0"/>
              <a:t> (Decision problem)</a:t>
            </a:r>
          </a:p>
          <a:p>
            <a:pPr>
              <a:buNone/>
            </a:pPr>
            <a:endParaRPr lang="en-US" i="1" dirty="0" smtClean="0"/>
          </a:p>
          <a:p>
            <a:pPr>
              <a:buNone/>
            </a:pPr>
            <a:r>
              <a:rPr lang="en-US" dirty="0" smtClean="0"/>
              <a:t> </a:t>
            </a:r>
            <a:r>
              <a:rPr lang="en-US" sz="2400" dirty="0" smtClean="0"/>
              <a:t>  “Provide a method that would , given a formula of first-order logic, determine in a finite number of steps whether or not that formula is valid”</a:t>
            </a:r>
          </a:p>
          <a:p>
            <a:pPr>
              <a:buNone/>
            </a:pPr>
            <a:endParaRPr lang="en-US" sz="2400" dirty="0" smtClean="0"/>
          </a:p>
          <a:p>
            <a:pPr>
              <a:buNone/>
            </a:pPr>
            <a:r>
              <a:rPr lang="en-US" sz="2400" dirty="0" smtClean="0"/>
              <a:t>	</a:t>
            </a:r>
            <a:r>
              <a:rPr lang="en-US" sz="2400" dirty="0" smtClean="0"/>
              <a:t>Martin </a:t>
            </a:r>
            <a:r>
              <a:rPr lang="en-US" sz="2400" dirty="0" smtClean="0"/>
              <a:t>Davis – Engines of Logic</a:t>
            </a:r>
            <a:endParaRPr lang="en-US" sz="2400" dirty="0"/>
          </a:p>
        </p:txBody>
      </p:sp>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kurt_godel.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9883" y="691614"/>
            <a:ext cx="2797576" cy="3594316"/>
          </a:xfrm>
          <a:prstGeom prst="rect">
            <a:avLst/>
          </a:prstGeom>
        </p:spPr>
      </p:pic>
      <p:pic>
        <p:nvPicPr>
          <p:cNvPr id="6" name="Picture 5" descr="220px-JohnvonNeumann-LosAlamo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9610" y="691614"/>
            <a:ext cx="2794000" cy="3644900"/>
          </a:xfrm>
          <a:prstGeom prst="rect">
            <a:avLst/>
          </a:prstGeom>
        </p:spPr>
      </p:pic>
      <p:sp>
        <p:nvSpPr>
          <p:cNvPr id="7" name="TextBox 6"/>
          <p:cNvSpPr txBox="1"/>
          <p:nvPr/>
        </p:nvSpPr>
        <p:spPr>
          <a:xfrm>
            <a:off x="1018454" y="4430296"/>
            <a:ext cx="2948456" cy="369332"/>
          </a:xfrm>
          <a:prstGeom prst="rect">
            <a:avLst/>
          </a:prstGeom>
          <a:noFill/>
        </p:spPr>
        <p:txBody>
          <a:bodyPr wrap="square" rtlCol="0">
            <a:spAutoFit/>
          </a:bodyPr>
          <a:lstStyle/>
          <a:p>
            <a:r>
              <a:rPr lang="en-US" dirty="0" smtClean="0"/>
              <a:t>Kurt Gödel</a:t>
            </a:r>
            <a:endParaRPr lang="en-US" dirty="0"/>
          </a:p>
        </p:txBody>
      </p:sp>
      <p:sp>
        <p:nvSpPr>
          <p:cNvPr id="8" name="TextBox 7"/>
          <p:cNvSpPr txBox="1"/>
          <p:nvPr/>
        </p:nvSpPr>
        <p:spPr>
          <a:xfrm>
            <a:off x="5249610" y="4430296"/>
            <a:ext cx="2897949" cy="369332"/>
          </a:xfrm>
          <a:prstGeom prst="rect">
            <a:avLst/>
          </a:prstGeom>
          <a:noFill/>
        </p:spPr>
        <p:txBody>
          <a:bodyPr wrap="square" rtlCol="0">
            <a:spAutoFit/>
          </a:bodyPr>
          <a:lstStyle/>
          <a:p>
            <a:r>
              <a:rPr lang="en-US" dirty="0" smtClean="0"/>
              <a:t>John von Neumann</a:t>
            </a:r>
            <a:endParaRPr lang="en-US" dirty="0"/>
          </a:p>
        </p:txBody>
      </p:sp>
      <p:sp>
        <p:nvSpPr>
          <p:cNvPr id="9" name="TextBox 8"/>
          <p:cNvSpPr txBox="1"/>
          <p:nvPr/>
        </p:nvSpPr>
        <p:spPr>
          <a:xfrm>
            <a:off x="880137" y="5117957"/>
            <a:ext cx="7682343" cy="1477328"/>
          </a:xfrm>
          <a:prstGeom prst="rect">
            <a:avLst/>
          </a:prstGeom>
          <a:noFill/>
        </p:spPr>
        <p:txBody>
          <a:bodyPr wrap="square" rtlCol="0">
            <a:spAutoFit/>
          </a:bodyPr>
          <a:lstStyle/>
          <a:p>
            <a:r>
              <a:rPr lang="en-US" dirty="0" smtClean="0"/>
              <a:t>During a roundtable discussion on the third day of </a:t>
            </a:r>
            <a:r>
              <a:rPr lang="en-US" i="1" dirty="0" smtClean="0"/>
              <a:t>Conference on the Epistemology of the Exact Sciences</a:t>
            </a:r>
            <a:r>
              <a:rPr lang="en-US" dirty="0" smtClean="0"/>
              <a:t> (1930 annual meeting of Society of German Scientists) Gödel presented his result. Von Neumann later wrote to him “Since you have established the </a:t>
            </a:r>
            <a:r>
              <a:rPr lang="en-US" dirty="0" err="1" smtClean="0"/>
              <a:t>unprovability</a:t>
            </a:r>
            <a:r>
              <a:rPr lang="en-US" dirty="0" smtClean="0"/>
              <a:t> of consistency … I will not publish on that subject”.</a:t>
            </a:r>
            <a:endParaRPr lang="en-US" dirty="0"/>
          </a:p>
        </p:txBody>
      </p:sp>
    </p:spTree>
    <p:extLst>
      <p:ext uri="{BB962C8B-B14F-4D97-AF65-F5344CB8AC3E}">
        <p14:creationId xmlns:p14="http://schemas.microsoft.com/office/powerpoint/2010/main" val="3285927237"/>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1-13 at 12.31.1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766006"/>
            <a:ext cx="5791200" cy="4521200"/>
          </a:xfrm>
          <a:prstGeom prst="rect">
            <a:avLst/>
          </a:prstGeom>
        </p:spPr>
      </p:pic>
      <p:sp>
        <p:nvSpPr>
          <p:cNvPr id="5" name="TextBox 4"/>
          <p:cNvSpPr txBox="1"/>
          <p:nvPr/>
        </p:nvSpPr>
        <p:spPr>
          <a:xfrm>
            <a:off x="1571675" y="5700356"/>
            <a:ext cx="6186872" cy="646331"/>
          </a:xfrm>
          <a:prstGeom prst="rect">
            <a:avLst/>
          </a:prstGeom>
          <a:noFill/>
        </p:spPr>
        <p:txBody>
          <a:bodyPr wrap="none" rtlCol="0">
            <a:spAutoFit/>
          </a:bodyPr>
          <a:lstStyle/>
          <a:p>
            <a:r>
              <a:rPr lang="en-US" dirty="0"/>
              <a:t>On Formally </a:t>
            </a:r>
            <a:r>
              <a:rPr lang="en-US" dirty="0" err="1"/>
              <a:t>Undecidable</a:t>
            </a:r>
            <a:r>
              <a:rPr lang="en-US" dirty="0"/>
              <a:t> Propositions of Principia </a:t>
            </a:r>
            <a:r>
              <a:rPr lang="en-US" dirty="0" err="1"/>
              <a:t>Mathematica</a:t>
            </a:r>
            <a:r>
              <a:rPr lang="en-US" dirty="0"/>
              <a:t> </a:t>
            </a:r>
            <a:endParaRPr lang="en-US" dirty="0" smtClean="0"/>
          </a:p>
          <a:p>
            <a:r>
              <a:rPr lang="en-US" dirty="0" smtClean="0"/>
              <a:t>and </a:t>
            </a:r>
            <a:r>
              <a:rPr lang="en-US" dirty="0"/>
              <a:t>Related </a:t>
            </a:r>
            <a:r>
              <a:rPr lang="en-US" dirty="0" smtClean="0"/>
              <a:t>Systems – Nov 17, 1930</a:t>
            </a:r>
            <a:endParaRPr lang="en-US" dirty="0"/>
          </a:p>
        </p:txBody>
      </p:sp>
    </p:spTree>
    <p:extLst>
      <p:ext uri="{BB962C8B-B14F-4D97-AF65-F5344CB8AC3E}">
        <p14:creationId xmlns:p14="http://schemas.microsoft.com/office/powerpoint/2010/main" val="1549244599"/>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Alonzo Church</a:t>
            </a:r>
            <a:endParaRPr lang="en-US" dirty="0"/>
          </a:p>
        </p:txBody>
      </p:sp>
      <p:pic>
        <p:nvPicPr>
          <p:cNvPr id="4" name="Content Placeholder 3" descr="Alonzo_Church.jpg"/>
          <p:cNvPicPr>
            <a:picLocks noGrp="1" noChangeAspect="1"/>
          </p:cNvPicPr>
          <p:nvPr>
            <p:ph idx="1"/>
          </p:nvPr>
        </p:nvPicPr>
        <p:blipFill>
          <a:blip r:embed="rId2">
            <a:extLst>
              <a:ext uri="{28A0092B-C50C-407E-A947-70E740481C1C}">
                <a14:useLocalDpi xmlns:a14="http://schemas.microsoft.com/office/drawing/2010/main" val="0"/>
              </a:ext>
            </a:extLst>
          </a:blip>
          <a:srcRect t="3816" b="3816"/>
          <a:stretch>
            <a:fillRect/>
          </a:stretch>
        </p:blipFill>
        <p:spPr>
          <a:xfrm>
            <a:off x="2720411" y="1600200"/>
            <a:ext cx="3667125" cy="4525963"/>
          </a:xfrm>
        </p:spPr>
      </p:pic>
    </p:spTree>
    <p:extLst>
      <p:ext uri="{BB962C8B-B14F-4D97-AF65-F5344CB8AC3E}">
        <p14:creationId xmlns:p14="http://schemas.microsoft.com/office/powerpoint/2010/main" val="195658007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slope1.gif"/>
          <p:cNvPicPr>
            <a:picLocks noGrp="1" noChangeAspect="1"/>
          </p:cNvPicPr>
          <p:nvPr>
            <p:ph idx="1"/>
          </p:nvPr>
        </p:nvPicPr>
        <p:blipFill>
          <a:blip r:embed="rId2">
            <a:extLst>
              <a:ext uri="{28A0092B-C50C-407E-A947-70E740481C1C}">
                <a14:useLocalDpi xmlns:a14="http://schemas.microsoft.com/office/drawing/2010/main" val="0"/>
              </a:ext>
            </a:extLst>
          </a:blip>
          <a:srcRect l="480" r="480"/>
          <a:stretch>
            <a:fillRect/>
          </a:stretch>
        </p:blipFill>
        <p:spPr>
          <a:xfrm>
            <a:off x="1626525" y="719962"/>
            <a:ext cx="5640896" cy="3680979"/>
          </a:xfrm>
        </p:spPr>
      </p:pic>
      <p:pic>
        <p:nvPicPr>
          <p:cNvPr id="8" name="Picture 7" descr="deriv1a.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6525" y="4677587"/>
            <a:ext cx="7798706" cy="1672703"/>
          </a:xfrm>
          <a:prstGeom prst="rect">
            <a:avLst/>
          </a:prstGeom>
        </p:spPr>
      </p:pic>
    </p:spTree>
    <p:extLst>
      <p:ext uri="{BB962C8B-B14F-4D97-AF65-F5344CB8AC3E}">
        <p14:creationId xmlns:p14="http://schemas.microsoft.com/office/powerpoint/2010/main" val="1568102952"/>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Screen shot 2012-11-11 at 10.06.24 PM.png"/>
          <p:cNvPicPr>
            <a:picLocks noGrp="1" noChangeAspect="1"/>
          </p:cNvPicPr>
          <p:nvPr>
            <p:ph idx="1"/>
          </p:nvPr>
        </p:nvPicPr>
        <p:blipFill>
          <a:blip r:embed="rId2">
            <a:extLst>
              <a:ext uri="{28A0092B-C50C-407E-A947-70E740481C1C}">
                <a14:useLocalDpi xmlns:a14="http://schemas.microsoft.com/office/drawing/2010/main" val="0"/>
              </a:ext>
            </a:extLst>
          </a:blip>
          <a:srcRect l="1864" r="1864"/>
          <a:stretch>
            <a:fillRect/>
          </a:stretch>
        </p:blipFill>
        <p:spPr>
          <a:xfrm>
            <a:off x="1224177" y="628650"/>
            <a:ext cx="6534150" cy="5497513"/>
          </a:xfrm>
        </p:spPr>
      </p:pic>
    </p:spTree>
    <p:extLst>
      <p:ext uri="{BB962C8B-B14F-4D97-AF65-F5344CB8AC3E}">
        <p14:creationId xmlns:p14="http://schemas.microsoft.com/office/powerpoint/2010/main" val="2430217812"/>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urch.png"/>
          <p:cNvPicPr>
            <a:picLocks noChangeAspect="1"/>
          </p:cNvPicPr>
          <p:nvPr/>
        </p:nvPicPr>
        <p:blipFill>
          <a:blip r:embed="rId3"/>
          <a:stretch>
            <a:fillRect/>
          </a:stretch>
        </p:blipFill>
        <p:spPr>
          <a:xfrm>
            <a:off x="1293387" y="362334"/>
            <a:ext cx="6424184" cy="5472453"/>
          </a:xfrm>
          <a:prstGeom prst="rect">
            <a:avLst/>
          </a:prstGeom>
        </p:spPr>
      </p:pic>
      <p:sp>
        <p:nvSpPr>
          <p:cNvPr id="3" name="TextBox 2"/>
          <p:cNvSpPr txBox="1"/>
          <p:nvPr/>
        </p:nvSpPr>
        <p:spPr>
          <a:xfrm>
            <a:off x="769040" y="6046807"/>
            <a:ext cx="7632137" cy="646331"/>
          </a:xfrm>
          <a:prstGeom prst="rect">
            <a:avLst/>
          </a:prstGeom>
          <a:noFill/>
        </p:spPr>
        <p:txBody>
          <a:bodyPr wrap="square" rtlCol="0">
            <a:spAutoFit/>
          </a:bodyPr>
          <a:lstStyle/>
          <a:p>
            <a:r>
              <a:rPr lang="en-US" dirty="0" smtClean="0"/>
              <a:t>Church – </a:t>
            </a:r>
            <a:r>
              <a:rPr lang="en-US" dirty="0" smtClean="0"/>
              <a:t>1932 </a:t>
            </a:r>
            <a:r>
              <a:rPr lang="en-US" dirty="0" smtClean="0"/>
              <a:t>created a </a:t>
            </a:r>
            <a:r>
              <a:rPr lang="en-US" dirty="0" smtClean="0"/>
              <a:t>formal system for representing functions as foundation for logic. </a:t>
            </a:r>
            <a:r>
              <a:rPr lang="en-US" dirty="0" smtClean="0"/>
              <a:t>In 1936, u</a:t>
            </a:r>
            <a:r>
              <a:rPr lang="en-US" dirty="0" smtClean="0"/>
              <a:t>sed </a:t>
            </a:r>
            <a:r>
              <a:rPr lang="en-US" dirty="0" smtClean="0"/>
              <a:t>to define ‘effectively calculable’ </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1-13 at 1.04.3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9700" y="597274"/>
            <a:ext cx="6324600" cy="5588000"/>
          </a:xfrm>
          <a:prstGeom prst="rect">
            <a:avLst/>
          </a:prstGeom>
        </p:spPr>
      </p:pic>
    </p:spTree>
    <p:extLst>
      <p:ext uri="{BB962C8B-B14F-4D97-AF65-F5344CB8AC3E}">
        <p14:creationId xmlns:p14="http://schemas.microsoft.com/office/powerpoint/2010/main" val="284681467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8428" y="1689378"/>
            <a:ext cx="6420317" cy="2677656"/>
          </a:xfrm>
          <a:prstGeom prst="rect">
            <a:avLst/>
          </a:prstGeom>
          <a:noFill/>
        </p:spPr>
        <p:txBody>
          <a:bodyPr wrap="square" rtlCol="0">
            <a:spAutoFit/>
          </a:bodyPr>
          <a:lstStyle/>
          <a:p>
            <a:r>
              <a:rPr lang="en-US" sz="2400" dirty="0">
                <a:ln>
                  <a:solidFill>
                    <a:schemeClr val="tx1">
                      <a:lumMod val="95000"/>
                      <a:lumOff val="5000"/>
                    </a:schemeClr>
                  </a:solidFill>
                </a:ln>
                <a:latin typeface="Inconsolata"/>
                <a:cs typeface="Inconsolata"/>
              </a:rPr>
              <a:t>A term in this </a:t>
            </a:r>
            <a:r>
              <a:rPr lang="en-US" sz="2400" dirty="0" smtClean="0">
                <a:ln>
                  <a:solidFill>
                    <a:schemeClr val="tx1">
                      <a:lumMod val="95000"/>
                      <a:lumOff val="5000"/>
                    </a:schemeClr>
                  </a:solidFill>
                </a:ln>
                <a:latin typeface="Inconsolata"/>
                <a:cs typeface="Inconsolata"/>
              </a:rPr>
              <a:t>system can </a:t>
            </a:r>
            <a:r>
              <a:rPr lang="en-US" sz="2400" dirty="0">
                <a:ln>
                  <a:solidFill>
                    <a:schemeClr val="tx1">
                      <a:lumMod val="95000"/>
                      <a:lumOff val="5000"/>
                    </a:schemeClr>
                  </a:solidFill>
                </a:ln>
                <a:latin typeface="Inconsolata"/>
                <a:cs typeface="Inconsolata"/>
              </a:rPr>
              <a:t>be ... </a:t>
            </a:r>
          </a:p>
          <a:p>
            <a:endParaRPr lang="en-US" sz="2400" dirty="0">
              <a:ln>
                <a:solidFill>
                  <a:schemeClr val="tx1">
                    <a:lumMod val="95000"/>
                    <a:lumOff val="5000"/>
                  </a:schemeClr>
                </a:solidFill>
              </a:ln>
              <a:latin typeface="Inconsolata"/>
              <a:cs typeface="Inconsolata"/>
            </a:endParaRPr>
          </a:p>
          <a:p>
            <a:r>
              <a:rPr lang="en-US" sz="2400" dirty="0">
                <a:ln>
                  <a:solidFill>
                    <a:schemeClr val="tx1">
                      <a:lumMod val="95000"/>
                      <a:lumOff val="5000"/>
                    </a:schemeClr>
                  </a:solidFill>
                </a:ln>
                <a:latin typeface="Inconsolata"/>
                <a:cs typeface="Inconsolata"/>
              </a:rPr>
              <a:t>variable -  </a:t>
            </a:r>
            <a:r>
              <a:rPr lang="en-US" sz="2400" i="1" dirty="0" err="1">
                <a:ln>
                  <a:solidFill>
                    <a:schemeClr val="tx1">
                      <a:lumMod val="95000"/>
                      <a:lumOff val="5000"/>
                    </a:schemeClr>
                  </a:solidFill>
                </a:ln>
                <a:latin typeface="Inconsolata"/>
                <a:cs typeface="Inconsolata"/>
              </a:rPr>
              <a:t>x,y,z</a:t>
            </a:r>
            <a:r>
              <a:rPr lang="en-US" sz="2400" i="1" dirty="0">
                <a:ln>
                  <a:solidFill>
                    <a:schemeClr val="tx1">
                      <a:lumMod val="95000"/>
                      <a:lumOff val="5000"/>
                    </a:schemeClr>
                  </a:solidFill>
                </a:ln>
                <a:latin typeface="Inconsolata"/>
                <a:cs typeface="Inconsolata"/>
              </a:rPr>
              <a:t> etc.</a:t>
            </a:r>
          </a:p>
          <a:p>
            <a:endParaRPr lang="en-US" sz="2400" dirty="0">
              <a:ln>
                <a:solidFill>
                  <a:schemeClr val="tx1">
                    <a:lumMod val="95000"/>
                    <a:lumOff val="5000"/>
                  </a:schemeClr>
                </a:solidFill>
              </a:ln>
              <a:latin typeface="Inconsolata"/>
              <a:cs typeface="Inconsolata"/>
            </a:endParaRPr>
          </a:p>
          <a:p>
            <a:r>
              <a:rPr lang="en-US" sz="2400" dirty="0">
                <a:ln>
                  <a:solidFill>
                    <a:schemeClr val="tx1">
                      <a:lumMod val="95000"/>
                      <a:lumOff val="5000"/>
                    </a:schemeClr>
                  </a:solidFill>
                </a:ln>
                <a:latin typeface="Inconsolata"/>
                <a:cs typeface="Inconsolata"/>
              </a:rPr>
              <a:t>application -  AB</a:t>
            </a:r>
          </a:p>
          <a:p>
            <a:endParaRPr lang="en-US" sz="2400" dirty="0">
              <a:ln>
                <a:solidFill>
                  <a:schemeClr val="tx1">
                    <a:lumMod val="95000"/>
                    <a:lumOff val="5000"/>
                  </a:schemeClr>
                </a:solidFill>
              </a:ln>
              <a:latin typeface="Inconsolata"/>
              <a:cs typeface="Inconsolata"/>
            </a:endParaRPr>
          </a:p>
          <a:p>
            <a:r>
              <a:rPr lang="en-US" sz="2400" dirty="0">
                <a:ln>
                  <a:solidFill>
                    <a:schemeClr val="tx1">
                      <a:lumMod val="95000"/>
                      <a:lumOff val="5000"/>
                    </a:schemeClr>
                  </a:solidFill>
                </a:ln>
                <a:latin typeface="Inconsolata"/>
                <a:cs typeface="Inconsolata"/>
              </a:rPr>
              <a:t>abstraction -   </a:t>
            </a:r>
            <a:r>
              <a:rPr lang="en-US" sz="2400" dirty="0" err="1">
                <a:ln>
                  <a:solidFill>
                    <a:schemeClr val="tx1">
                      <a:lumMod val="95000"/>
                      <a:lumOff val="5000"/>
                    </a:schemeClr>
                  </a:solidFill>
                </a:ln>
                <a:latin typeface="Inconsolata"/>
                <a:cs typeface="Inconsolata"/>
              </a:rPr>
              <a:t>λx.A</a:t>
            </a:r>
            <a:endParaRPr lang="en-US" sz="2400" dirty="0"/>
          </a:p>
        </p:txBody>
      </p:sp>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3889040" cy="4525963"/>
          </a:xfrm>
        </p:spPr>
        <p:txBody>
          <a:bodyPr/>
          <a:lstStyle/>
          <a:p>
            <a:pPr>
              <a:buNone/>
            </a:pPr>
            <a:r>
              <a:rPr lang="en-US" dirty="0" smtClean="0"/>
              <a:t>Abstraction</a:t>
            </a:r>
          </a:p>
          <a:p>
            <a:pPr>
              <a:buNone/>
            </a:pPr>
            <a:r>
              <a:rPr lang="en-US" dirty="0" smtClean="0"/>
              <a:t>10*8</a:t>
            </a:r>
          </a:p>
          <a:p>
            <a:pPr>
              <a:buNone/>
            </a:pPr>
            <a:r>
              <a:rPr lang="en-US" dirty="0" smtClean="0"/>
              <a:t>10*9</a:t>
            </a:r>
          </a:p>
          <a:p>
            <a:pPr>
              <a:buNone/>
            </a:pPr>
            <a:r>
              <a:rPr lang="en-US" dirty="0" smtClean="0"/>
              <a:t>10*11</a:t>
            </a:r>
          </a:p>
          <a:p>
            <a:pPr>
              <a:buNone/>
            </a:pPr>
            <a:r>
              <a:rPr lang="en-US" dirty="0" smtClean="0"/>
              <a:t>10*</a:t>
            </a:r>
            <a:r>
              <a:rPr lang="en-US" dirty="0" err="1" smtClean="0"/>
              <a:t>x</a:t>
            </a:r>
            <a:endParaRPr lang="en-US" dirty="0" smtClean="0"/>
          </a:p>
          <a:p>
            <a:pPr>
              <a:buNone/>
            </a:pPr>
            <a:endParaRPr lang="en-US" dirty="0" smtClean="0"/>
          </a:p>
          <a:p>
            <a:pPr>
              <a:buNone/>
            </a:pPr>
            <a:r>
              <a:rPr lang="en-US" dirty="0" err="1" smtClean="0"/>
              <a:t>f(x</a:t>
            </a:r>
            <a:r>
              <a:rPr lang="en-US" dirty="0" smtClean="0"/>
              <a:t>) = 10*</a:t>
            </a:r>
            <a:r>
              <a:rPr lang="en-US" dirty="0" err="1" smtClean="0"/>
              <a:t>x</a:t>
            </a:r>
            <a:endParaRPr lang="en-US" dirty="0"/>
          </a:p>
        </p:txBody>
      </p:sp>
      <p:sp>
        <p:nvSpPr>
          <p:cNvPr id="4" name="TextBox 3"/>
          <p:cNvSpPr txBox="1"/>
          <p:nvPr/>
        </p:nvSpPr>
        <p:spPr>
          <a:xfrm>
            <a:off x="4870586" y="1600200"/>
            <a:ext cx="3542244" cy="2062103"/>
          </a:xfrm>
          <a:prstGeom prst="rect">
            <a:avLst/>
          </a:prstGeom>
          <a:noFill/>
        </p:spPr>
        <p:txBody>
          <a:bodyPr wrap="square" rtlCol="0">
            <a:spAutoFit/>
          </a:bodyPr>
          <a:lstStyle/>
          <a:p>
            <a:pPr>
              <a:buNone/>
            </a:pPr>
            <a:r>
              <a:rPr lang="en-US" sz="3200" dirty="0" smtClean="0"/>
              <a:t>Application</a:t>
            </a:r>
          </a:p>
          <a:p>
            <a:pPr>
              <a:buNone/>
            </a:pPr>
            <a:r>
              <a:rPr lang="en-US" sz="3200" dirty="0" smtClean="0"/>
              <a:t>f(8) = 10*8</a:t>
            </a:r>
          </a:p>
          <a:p>
            <a:pPr>
              <a:buNone/>
            </a:pPr>
            <a:r>
              <a:rPr lang="en-US" sz="3200" dirty="0" smtClean="0"/>
              <a:t>f(9) = 10*9</a:t>
            </a:r>
          </a:p>
          <a:p>
            <a:pPr>
              <a:buNone/>
            </a:pPr>
            <a:r>
              <a:rPr lang="en-US" sz="3200" dirty="0" smtClean="0"/>
              <a:t>f(11) = 10*11</a:t>
            </a:r>
          </a:p>
        </p:txBody>
      </p:sp>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34252" y="1293248"/>
            <a:ext cx="3775286" cy="461665"/>
          </a:xfrm>
          <a:prstGeom prst="rect">
            <a:avLst/>
          </a:prstGeom>
          <a:noFill/>
        </p:spPr>
        <p:txBody>
          <a:bodyPr wrap="square" rtlCol="0">
            <a:spAutoFit/>
          </a:bodyPr>
          <a:lstStyle/>
          <a:p>
            <a:r>
              <a:rPr lang="en-US" sz="2400">
                <a:ln>
                  <a:solidFill>
                    <a:schemeClr val="tx1">
                      <a:lumMod val="95000"/>
                      <a:lumOff val="5000"/>
                    </a:schemeClr>
                  </a:solidFill>
                </a:ln>
                <a:latin typeface="Inconsolata"/>
                <a:cs typeface="Inconsolata"/>
              </a:rPr>
              <a:t>λx.x</a:t>
            </a:r>
            <a:endParaRPr lang="en-US" sz="2400"/>
          </a:p>
        </p:txBody>
      </p:sp>
    </p:spTree>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34252" y="1293248"/>
            <a:ext cx="3775286" cy="1569660"/>
          </a:xfrm>
          <a:prstGeom prst="rect">
            <a:avLst/>
          </a:prstGeom>
          <a:noFill/>
        </p:spPr>
        <p:txBody>
          <a:bodyPr wrap="square" rtlCol="0">
            <a:spAutoFit/>
          </a:bodyPr>
          <a:lstStyle/>
          <a:p>
            <a:r>
              <a:rPr lang="en-US" sz="2400">
                <a:ln>
                  <a:solidFill>
                    <a:schemeClr val="tx1">
                      <a:lumMod val="95000"/>
                      <a:lumOff val="5000"/>
                    </a:schemeClr>
                  </a:solidFill>
                </a:ln>
                <a:latin typeface="Inconsolata"/>
                <a:cs typeface="Inconsolata"/>
              </a:rPr>
              <a:t>λx.xλx.x</a:t>
            </a:r>
          </a:p>
          <a:p>
            <a:endParaRPr lang="en-US" sz="2400">
              <a:ln>
                <a:solidFill>
                  <a:schemeClr val="tx1">
                    <a:lumMod val="95000"/>
                    <a:lumOff val="5000"/>
                  </a:schemeClr>
                </a:solidFill>
              </a:ln>
              <a:latin typeface="Inconsolata"/>
              <a:cs typeface="Inconsolata"/>
            </a:endParaRPr>
          </a:p>
          <a:p>
            <a:endParaRPr lang="en-US" sz="2400"/>
          </a:p>
          <a:p>
            <a:endParaRPr lang="en-US" sz="2400"/>
          </a:p>
        </p:txBody>
      </p:sp>
    </p:spTree>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34252" y="1293248"/>
            <a:ext cx="3775286" cy="1938992"/>
          </a:xfrm>
          <a:prstGeom prst="rect">
            <a:avLst/>
          </a:prstGeom>
          <a:noFill/>
        </p:spPr>
        <p:txBody>
          <a:bodyPr wrap="square" rtlCol="0">
            <a:spAutoFit/>
          </a:bodyPr>
          <a:lstStyle/>
          <a:p>
            <a:r>
              <a:rPr lang="en-US" sz="2400">
                <a:ln>
                  <a:solidFill>
                    <a:schemeClr val="tx1">
                      <a:lumMod val="95000"/>
                      <a:lumOff val="5000"/>
                    </a:schemeClr>
                  </a:solidFill>
                </a:ln>
                <a:latin typeface="Inconsolata"/>
                <a:cs typeface="Inconsolata"/>
              </a:rPr>
              <a:t>λ</a:t>
            </a:r>
            <a:r>
              <a:rPr lang="en-US" sz="2400">
                <a:solidFill>
                  <a:srgbClr val="FF0000"/>
                </a:solidFill>
                <a:latin typeface="Inconsolata"/>
                <a:cs typeface="Inconsolata"/>
              </a:rPr>
              <a:t>x</a:t>
            </a:r>
            <a:r>
              <a:rPr lang="en-US" sz="2400">
                <a:ln>
                  <a:solidFill>
                    <a:schemeClr val="tx1">
                      <a:lumMod val="95000"/>
                      <a:lumOff val="5000"/>
                    </a:schemeClr>
                  </a:solidFill>
                </a:ln>
                <a:latin typeface="Inconsolata"/>
                <a:cs typeface="Inconsolata"/>
              </a:rPr>
              <a:t>.x</a:t>
            </a:r>
            <a:r>
              <a:rPr lang="en-US" sz="2400">
                <a:solidFill>
                  <a:srgbClr val="FF0000"/>
                </a:solidFill>
                <a:latin typeface="Inconsolata"/>
                <a:cs typeface="Inconsolata"/>
              </a:rPr>
              <a:t>λx.x</a:t>
            </a:r>
            <a:endParaRPr lang="en-US" sz="2400">
              <a:solidFill>
                <a:srgbClr val="FF0000"/>
              </a:solidFill>
            </a:endParaRPr>
          </a:p>
          <a:p>
            <a:endParaRPr lang="en-US" sz="2400">
              <a:ln>
                <a:solidFill>
                  <a:schemeClr val="tx1">
                    <a:lumMod val="95000"/>
                    <a:lumOff val="5000"/>
                  </a:schemeClr>
                </a:solidFill>
              </a:ln>
              <a:solidFill>
                <a:srgbClr val="FF0000"/>
              </a:solidFill>
              <a:latin typeface="Inconsolata"/>
              <a:cs typeface="Inconsolata"/>
            </a:endParaRPr>
          </a:p>
          <a:p>
            <a:endParaRPr lang="en-US" sz="2400">
              <a:ln>
                <a:solidFill>
                  <a:schemeClr val="tx1">
                    <a:lumMod val="95000"/>
                    <a:lumOff val="5000"/>
                  </a:schemeClr>
                </a:solidFill>
              </a:ln>
              <a:latin typeface="Inconsolata"/>
              <a:cs typeface="Inconsolata"/>
            </a:endParaRPr>
          </a:p>
          <a:p>
            <a:endParaRPr lang="en-US" sz="2400"/>
          </a:p>
          <a:p>
            <a:endParaRPr lang="en-US" sz="2400"/>
          </a:p>
        </p:txBody>
      </p:sp>
    </p:spTree>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34252" y="1293248"/>
            <a:ext cx="3775286" cy="1938992"/>
          </a:xfrm>
          <a:prstGeom prst="rect">
            <a:avLst/>
          </a:prstGeom>
          <a:noFill/>
        </p:spPr>
        <p:txBody>
          <a:bodyPr wrap="square" rtlCol="0">
            <a:spAutoFit/>
          </a:bodyPr>
          <a:lstStyle/>
          <a:p>
            <a:r>
              <a:rPr lang="en-US" sz="2400">
                <a:ln>
                  <a:solidFill>
                    <a:schemeClr val="tx1">
                      <a:lumMod val="95000"/>
                      <a:lumOff val="5000"/>
                    </a:schemeClr>
                  </a:solidFill>
                </a:ln>
                <a:latin typeface="Inconsolata"/>
                <a:cs typeface="Inconsolata"/>
              </a:rPr>
              <a:t>λx.xλx.x</a:t>
            </a:r>
          </a:p>
          <a:p>
            <a:endParaRPr lang="en-US" sz="2400">
              <a:ln>
                <a:solidFill>
                  <a:schemeClr val="tx1">
                    <a:lumMod val="95000"/>
                    <a:lumOff val="5000"/>
                  </a:schemeClr>
                </a:solidFill>
              </a:ln>
              <a:latin typeface="Inconsolata"/>
              <a:cs typeface="Inconsolata"/>
            </a:endParaRPr>
          </a:p>
          <a:p>
            <a:r>
              <a:rPr lang="en-US" sz="2400">
                <a:solidFill>
                  <a:srgbClr val="FF0000"/>
                </a:solidFill>
                <a:latin typeface="Inconsolata"/>
                <a:cs typeface="Inconsolata"/>
              </a:rPr>
              <a:t>λx.x</a:t>
            </a:r>
            <a:endParaRPr lang="en-US" sz="2400">
              <a:solidFill>
                <a:srgbClr val="FF0000"/>
              </a:solidFill>
            </a:endParaRPr>
          </a:p>
          <a:p>
            <a:endParaRPr lang="en-US" sz="2400"/>
          </a:p>
          <a:p>
            <a:endParaRPr lang="en-US" sz="2400"/>
          </a:p>
        </p:txBody>
      </p:sp>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34252" y="1293248"/>
            <a:ext cx="3775286" cy="1200328"/>
          </a:xfrm>
          <a:prstGeom prst="rect">
            <a:avLst/>
          </a:prstGeom>
          <a:noFill/>
        </p:spPr>
        <p:txBody>
          <a:bodyPr wrap="square" rtlCol="0">
            <a:spAutoFit/>
          </a:bodyPr>
          <a:lstStyle/>
          <a:p>
            <a:r>
              <a:rPr lang="en-US" sz="2400">
                <a:latin typeface="Inconsolata"/>
                <a:cs typeface="Inconsolata"/>
              </a:rPr>
              <a:t>λx.λy.y</a:t>
            </a:r>
          </a:p>
          <a:p>
            <a:endParaRPr lang="en-US" sz="2400"/>
          </a:p>
          <a:p>
            <a:endParaRPr lang="en-US" sz="2400"/>
          </a:p>
        </p:txBody>
      </p:sp>
      <p:sp>
        <p:nvSpPr>
          <p:cNvPr id="4" name="TextBox 3"/>
          <p:cNvSpPr txBox="1"/>
          <p:nvPr/>
        </p:nvSpPr>
        <p:spPr>
          <a:xfrm>
            <a:off x="1934251" y="554584"/>
            <a:ext cx="1415772" cy="738664"/>
          </a:xfrm>
          <a:prstGeom prst="rect">
            <a:avLst/>
          </a:prstGeom>
          <a:noFill/>
        </p:spPr>
        <p:txBody>
          <a:bodyPr wrap="none" rtlCol="0">
            <a:spAutoFit/>
          </a:bodyPr>
          <a:lstStyle/>
          <a:p>
            <a:r>
              <a:rPr lang="en-US" sz="2400" dirty="0" smtClean="0">
                <a:latin typeface="Inconsolata"/>
                <a:cs typeface="Inconsolata"/>
              </a:rPr>
              <a:t>Currying</a:t>
            </a:r>
            <a:endParaRPr lang="en-US" sz="2400" dirty="0">
              <a:latin typeface="Inconsolata"/>
              <a:cs typeface="Inconsolata"/>
            </a:endParaRPr>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noChangeAspect="1"/>
          </p:cNvGraphicFramePr>
          <p:nvPr>
            <p:ph idx="1"/>
            <p:extLst>
              <p:ext uri="{D42A27DB-BD31-4B8C-83A1-F6EECF244321}">
                <p14:modId xmlns:p14="http://schemas.microsoft.com/office/powerpoint/2010/main" val="4165792273"/>
              </p:ext>
            </p:extLst>
          </p:nvPr>
        </p:nvGraphicFramePr>
        <p:xfrm>
          <a:off x="5432425" y="1451613"/>
          <a:ext cx="2409825" cy="704850"/>
        </p:xfrm>
        <a:graphic>
          <a:graphicData uri="http://schemas.openxmlformats.org/presentationml/2006/ole">
            <mc:AlternateContent xmlns:mc="http://schemas.openxmlformats.org/markup-compatibility/2006">
              <mc:Choice xmlns:v="urn:schemas-microsoft-com:vml" Requires="v">
                <p:oleObj spid="_x0000_s2798" name="Equation" r:id="rId4" imgW="1346200" imgH="393700" progId="Equation.3">
                  <p:embed/>
                </p:oleObj>
              </mc:Choice>
              <mc:Fallback>
                <p:oleObj name="Equation" r:id="rId4" imgW="1346200" imgH="393700" progId="Equation.3">
                  <p:embed/>
                  <p:pic>
                    <p:nvPicPr>
                      <p:cNvPr id="0" name=""/>
                      <p:cNvPicPr/>
                      <p:nvPr/>
                    </p:nvPicPr>
                    <p:blipFill>
                      <a:blip r:embed="rId5"/>
                      <a:stretch>
                        <a:fillRect/>
                      </a:stretch>
                    </p:blipFill>
                    <p:spPr>
                      <a:xfrm>
                        <a:off x="5432425" y="1451613"/>
                        <a:ext cx="2409825" cy="70485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922832302"/>
              </p:ext>
            </p:extLst>
          </p:nvPr>
        </p:nvGraphicFramePr>
        <p:xfrm>
          <a:off x="5561013" y="2588263"/>
          <a:ext cx="1790700" cy="1117600"/>
        </p:xfrm>
        <a:graphic>
          <a:graphicData uri="http://schemas.openxmlformats.org/presentationml/2006/ole">
            <mc:AlternateContent xmlns:mc="http://schemas.openxmlformats.org/markup-compatibility/2006">
              <mc:Choice xmlns:v="urn:schemas-microsoft-com:vml" Requires="v">
                <p:oleObj spid="_x0000_s2799" name="Equation" r:id="rId6" imgW="774700" imgH="482600" progId="Equation.3">
                  <p:embed/>
                </p:oleObj>
              </mc:Choice>
              <mc:Fallback>
                <p:oleObj name="Equation" r:id="rId6" imgW="774700" imgH="482600" progId="Equation.3">
                  <p:embed/>
                  <p:pic>
                    <p:nvPicPr>
                      <p:cNvPr id="0" name=""/>
                      <p:cNvPicPr/>
                      <p:nvPr/>
                    </p:nvPicPr>
                    <p:blipFill>
                      <a:blip r:embed="rId7"/>
                      <a:stretch>
                        <a:fillRect/>
                      </a:stretch>
                    </p:blipFill>
                    <p:spPr>
                      <a:xfrm>
                        <a:off x="5561013" y="2588263"/>
                        <a:ext cx="1790700" cy="11176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651718604"/>
              </p:ext>
            </p:extLst>
          </p:nvPr>
        </p:nvGraphicFramePr>
        <p:xfrm>
          <a:off x="5072336" y="4140294"/>
          <a:ext cx="2525488" cy="759369"/>
        </p:xfrm>
        <a:graphic>
          <a:graphicData uri="http://schemas.openxmlformats.org/presentationml/2006/ole">
            <mc:AlternateContent xmlns:mc="http://schemas.openxmlformats.org/markup-compatibility/2006">
              <mc:Choice xmlns:v="urn:schemas-microsoft-com:vml" Requires="v">
                <p:oleObj spid="_x0000_s2800" name="Equation" r:id="rId8" imgW="1308100" imgH="393700" progId="Equation.3">
                  <p:embed/>
                </p:oleObj>
              </mc:Choice>
              <mc:Fallback>
                <p:oleObj name="Equation" r:id="rId8" imgW="1308100" imgH="393700" progId="Equation.3">
                  <p:embed/>
                  <p:pic>
                    <p:nvPicPr>
                      <p:cNvPr id="0" name=""/>
                      <p:cNvPicPr/>
                      <p:nvPr/>
                    </p:nvPicPr>
                    <p:blipFill>
                      <a:blip r:embed="rId9"/>
                      <a:stretch>
                        <a:fillRect/>
                      </a:stretch>
                    </p:blipFill>
                    <p:spPr>
                      <a:xfrm>
                        <a:off x="5072336" y="4140294"/>
                        <a:ext cx="2525488" cy="759369"/>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510950238"/>
              </p:ext>
            </p:extLst>
          </p:nvPr>
        </p:nvGraphicFramePr>
        <p:xfrm>
          <a:off x="6520938" y="5599399"/>
          <a:ext cx="1321312" cy="373414"/>
        </p:xfrm>
        <a:graphic>
          <a:graphicData uri="http://schemas.openxmlformats.org/presentationml/2006/ole">
            <mc:AlternateContent xmlns:mc="http://schemas.openxmlformats.org/markup-compatibility/2006">
              <mc:Choice xmlns:v="urn:schemas-microsoft-com:vml" Requires="v">
                <p:oleObj spid="_x0000_s2801" name="Equation" r:id="rId10" imgW="584200" imgH="165100" progId="Equation.3">
                  <p:embed/>
                </p:oleObj>
              </mc:Choice>
              <mc:Fallback>
                <p:oleObj name="Equation" r:id="rId10" imgW="584200" imgH="165100" progId="Equation.3">
                  <p:embed/>
                  <p:pic>
                    <p:nvPicPr>
                      <p:cNvPr id="0" name=""/>
                      <p:cNvPicPr/>
                      <p:nvPr/>
                    </p:nvPicPr>
                    <p:blipFill>
                      <a:blip r:embed="rId11"/>
                      <a:stretch>
                        <a:fillRect/>
                      </a:stretch>
                    </p:blipFill>
                    <p:spPr>
                      <a:xfrm>
                        <a:off x="6520938" y="5599399"/>
                        <a:ext cx="1321312" cy="373414"/>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4140571826"/>
              </p:ext>
            </p:extLst>
          </p:nvPr>
        </p:nvGraphicFramePr>
        <p:xfrm>
          <a:off x="1168400" y="5206050"/>
          <a:ext cx="1633538" cy="766763"/>
        </p:xfrm>
        <a:graphic>
          <a:graphicData uri="http://schemas.openxmlformats.org/presentationml/2006/ole">
            <mc:AlternateContent xmlns:mc="http://schemas.openxmlformats.org/markup-compatibility/2006">
              <mc:Choice xmlns:v="urn:schemas-microsoft-com:vml" Requires="v">
                <p:oleObj spid="_x0000_s2802" name="Equation" r:id="rId12" imgW="838200" imgH="393700" progId="Equation.3">
                  <p:embed/>
                </p:oleObj>
              </mc:Choice>
              <mc:Fallback>
                <p:oleObj name="Equation" r:id="rId12" imgW="838200" imgH="393700" progId="Equation.3">
                  <p:embed/>
                  <p:pic>
                    <p:nvPicPr>
                      <p:cNvPr id="0" name=""/>
                      <p:cNvPicPr/>
                      <p:nvPr/>
                    </p:nvPicPr>
                    <p:blipFill>
                      <a:blip r:embed="rId13"/>
                      <a:stretch>
                        <a:fillRect/>
                      </a:stretch>
                    </p:blipFill>
                    <p:spPr>
                      <a:xfrm>
                        <a:off x="1168400" y="5206050"/>
                        <a:ext cx="1633538" cy="766763"/>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2483454898"/>
              </p:ext>
            </p:extLst>
          </p:nvPr>
        </p:nvGraphicFramePr>
        <p:xfrm>
          <a:off x="1181100" y="4145600"/>
          <a:ext cx="1608138" cy="754063"/>
        </p:xfrm>
        <a:graphic>
          <a:graphicData uri="http://schemas.openxmlformats.org/presentationml/2006/ole">
            <mc:AlternateContent xmlns:mc="http://schemas.openxmlformats.org/markup-compatibility/2006">
              <mc:Choice xmlns:v="urn:schemas-microsoft-com:vml" Requires="v">
                <p:oleObj spid="_x0000_s2803" name="Equation" r:id="rId14" imgW="838200" imgH="393700" progId="Equation.3">
                  <p:embed/>
                </p:oleObj>
              </mc:Choice>
              <mc:Fallback>
                <p:oleObj name="Equation" r:id="rId14" imgW="838200" imgH="393700" progId="Equation.3">
                  <p:embed/>
                  <p:pic>
                    <p:nvPicPr>
                      <p:cNvPr id="0" name=""/>
                      <p:cNvPicPr/>
                      <p:nvPr/>
                    </p:nvPicPr>
                    <p:blipFill>
                      <a:blip r:embed="rId15"/>
                      <a:stretch>
                        <a:fillRect/>
                      </a:stretch>
                    </p:blipFill>
                    <p:spPr>
                      <a:xfrm>
                        <a:off x="1181100" y="4145600"/>
                        <a:ext cx="1608138" cy="754063"/>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361434078"/>
              </p:ext>
            </p:extLst>
          </p:nvPr>
        </p:nvGraphicFramePr>
        <p:xfrm>
          <a:off x="1418631" y="3460007"/>
          <a:ext cx="1337630" cy="362747"/>
        </p:xfrm>
        <a:graphic>
          <a:graphicData uri="http://schemas.openxmlformats.org/presentationml/2006/ole">
            <mc:AlternateContent xmlns:mc="http://schemas.openxmlformats.org/markup-compatibility/2006">
              <mc:Choice xmlns:v="urn:schemas-microsoft-com:vml" Requires="v">
                <p:oleObj spid="_x0000_s2804" name="Equation" r:id="rId16" imgW="749300" imgH="203200" progId="Equation.3">
                  <p:embed/>
                </p:oleObj>
              </mc:Choice>
              <mc:Fallback>
                <p:oleObj name="Equation" r:id="rId16" imgW="749300" imgH="203200" progId="Equation.3">
                  <p:embed/>
                  <p:pic>
                    <p:nvPicPr>
                      <p:cNvPr id="0" name=""/>
                      <p:cNvPicPr/>
                      <p:nvPr/>
                    </p:nvPicPr>
                    <p:blipFill>
                      <a:blip r:embed="rId17"/>
                      <a:stretch>
                        <a:fillRect/>
                      </a:stretch>
                    </p:blipFill>
                    <p:spPr>
                      <a:xfrm>
                        <a:off x="1418631" y="3460007"/>
                        <a:ext cx="1337630" cy="362747"/>
                      </a:xfrm>
                      <a:prstGeom prst="rect">
                        <a:avLst/>
                      </a:prstGeom>
                    </p:spPr>
                  </p:pic>
                </p:oleObj>
              </mc:Fallback>
            </mc:AlternateContent>
          </a:graphicData>
        </a:graphic>
      </p:graphicFrame>
      <p:sp>
        <p:nvSpPr>
          <p:cNvPr id="13" name="TextBox 12"/>
          <p:cNvSpPr txBox="1"/>
          <p:nvPr/>
        </p:nvSpPr>
        <p:spPr>
          <a:xfrm>
            <a:off x="691536" y="1451613"/>
            <a:ext cx="3017615" cy="1508105"/>
          </a:xfrm>
          <a:prstGeom prst="rect">
            <a:avLst/>
          </a:prstGeom>
          <a:noFill/>
        </p:spPr>
        <p:txBody>
          <a:bodyPr wrap="square" rtlCol="0">
            <a:spAutoFit/>
          </a:bodyPr>
          <a:lstStyle/>
          <a:p>
            <a:r>
              <a:rPr lang="en-US" dirty="0" smtClean="0"/>
              <a:t>Acceleration of marble in certain fluid given by a = -3.00v</a:t>
            </a:r>
            <a:r>
              <a:rPr lang="en-US" baseline="30000" dirty="0" smtClean="0"/>
              <a:t>2</a:t>
            </a:r>
            <a:r>
              <a:rPr lang="en-US" dirty="0" smtClean="0"/>
              <a:t>. If initial velocity on entering is 1.5m/s, how long before velocity is halved?</a:t>
            </a:r>
            <a:endParaRPr lang="en-US" dirty="0"/>
          </a:p>
        </p:txBody>
      </p:sp>
      <p:sp>
        <p:nvSpPr>
          <p:cNvPr id="15" name="Title 1"/>
          <p:cNvSpPr>
            <a:spLocks noGrp="1"/>
          </p:cNvSpPr>
          <p:nvPr>
            <p:ph type="title"/>
          </p:nvPr>
        </p:nvSpPr>
        <p:spPr>
          <a:xfrm>
            <a:off x="457200" y="274638"/>
            <a:ext cx="8229600" cy="1143000"/>
          </a:xfrm>
        </p:spPr>
        <p:txBody>
          <a:bodyPr>
            <a:normAutofit fontScale="90000"/>
          </a:bodyPr>
          <a:lstStyle/>
          <a:p>
            <a:r>
              <a:rPr lang="en-US" dirty="0" smtClean="0"/>
              <a:t>Differential </a:t>
            </a:r>
            <a:r>
              <a:rPr lang="en-US" dirty="0" err="1" smtClean="0"/>
              <a:t>Eqn</a:t>
            </a:r>
            <a:r>
              <a:rPr lang="en-US" dirty="0" smtClean="0"/>
              <a:t> – Separating variables</a:t>
            </a:r>
            <a:endParaRPr lang="en-US" dirty="0"/>
          </a:p>
        </p:txBody>
      </p:sp>
    </p:spTree>
    <p:extLst>
      <p:ext uri="{BB962C8B-B14F-4D97-AF65-F5344CB8AC3E}">
        <p14:creationId xmlns:p14="http://schemas.microsoft.com/office/powerpoint/2010/main" val="1358035757"/>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34251" y="1293248"/>
            <a:ext cx="5476495" cy="830997"/>
          </a:xfrm>
          <a:prstGeom prst="rect">
            <a:avLst/>
          </a:prstGeom>
          <a:noFill/>
        </p:spPr>
        <p:txBody>
          <a:bodyPr wrap="square" rtlCol="0">
            <a:spAutoFit/>
          </a:bodyPr>
          <a:lstStyle/>
          <a:p>
            <a:r>
              <a:rPr lang="en-US" sz="2400" dirty="0" err="1">
                <a:latin typeface="Inconsolata"/>
                <a:cs typeface="Inconsolata"/>
              </a:rPr>
              <a:t>λx.λy.xy</a:t>
            </a:r>
            <a:r>
              <a:rPr lang="en-US" sz="2400" dirty="0">
                <a:latin typeface="Inconsolata"/>
                <a:cs typeface="Inconsolata"/>
              </a:rPr>
              <a:t>		</a:t>
            </a:r>
            <a:endParaRPr lang="en-US" sz="2400" dirty="0"/>
          </a:p>
          <a:p>
            <a:endParaRPr lang="en-US" sz="2400" dirty="0"/>
          </a:p>
        </p:txBody>
      </p:sp>
      <p:sp>
        <p:nvSpPr>
          <p:cNvPr id="2" name="TextBox 1"/>
          <p:cNvSpPr txBox="1"/>
          <p:nvPr/>
        </p:nvSpPr>
        <p:spPr>
          <a:xfrm>
            <a:off x="1934251" y="554584"/>
            <a:ext cx="1415772" cy="738664"/>
          </a:xfrm>
          <a:prstGeom prst="rect">
            <a:avLst/>
          </a:prstGeom>
          <a:noFill/>
        </p:spPr>
        <p:txBody>
          <a:bodyPr wrap="none" rtlCol="0">
            <a:spAutoFit/>
          </a:bodyPr>
          <a:lstStyle/>
          <a:p>
            <a:r>
              <a:rPr lang="en-US" sz="2400" dirty="0" smtClean="0">
                <a:latin typeface="Inconsolata"/>
                <a:cs typeface="Inconsolata"/>
              </a:rPr>
              <a:t>Currying</a:t>
            </a:r>
            <a:endParaRPr lang="en-US" sz="2400" dirty="0">
              <a:latin typeface="Inconsolata"/>
              <a:cs typeface="Inconsolata"/>
            </a:endParaRPr>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34251" y="1293248"/>
            <a:ext cx="5476495" cy="1200328"/>
          </a:xfrm>
          <a:prstGeom prst="rect">
            <a:avLst/>
          </a:prstGeom>
          <a:noFill/>
        </p:spPr>
        <p:txBody>
          <a:bodyPr wrap="square" rtlCol="0">
            <a:spAutoFit/>
          </a:bodyPr>
          <a:lstStyle/>
          <a:p>
            <a:r>
              <a:rPr lang="en-US" sz="2400">
                <a:latin typeface="Inconsolata"/>
                <a:cs typeface="Inconsolata"/>
              </a:rPr>
              <a:t>λx.λy.xy		=&gt;  λxy.xy </a:t>
            </a:r>
          </a:p>
          <a:p>
            <a:endParaRPr lang="en-US" sz="2400"/>
          </a:p>
          <a:p>
            <a:endParaRPr lang="en-US" sz="2400"/>
          </a:p>
        </p:txBody>
      </p:sp>
      <p:sp>
        <p:nvSpPr>
          <p:cNvPr id="2" name="TextBox 1"/>
          <p:cNvSpPr txBox="1"/>
          <p:nvPr/>
        </p:nvSpPr>
        <p:spPr>
          <a:xfrm>
            <a:off x="1934251" y="489691"/>
            <a:ext cx="1799140" cy="461665"/>
          </a:xfrm>
          <a:prstGeom prst="rect">
            <a:avLst/>
          </a:prstGeom>
          <a:noFill/>
        </p:spPr>
        <p:txBody>
          <a:bodyPr wrap="none" rtlCol="0">
            <a:spAutoFit/>
          </a:bodyPr>
          <a:lstStyle/>
          <a:p>
            <a:r>
              <a:rPr lang="en-US" sz="2400" dirty="0" smtClean="0"/>
              <a:t>Abbreviation</a:t>
            </a:r>
            <a:endParaRPr lang="en-US" sz="2400" dirty="0"/>
          </a:p>
        </p:txBody>
      </p:sp>
    </p:spTree>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9470" y="1269946"/>
            <a:ext cx="4462762" cy="2215991"/>
          </a:xfrm>
          <a:prstGeom prst="rect">
            <a:avLst/>
          </a:prstGeom>
          <a:noFill/>
        </p:spPr>
        <p:txBody>
          <a:bodyPr wrap="square" rtlCol="0">
            <a:spAutoFit/>
          </a:bodyPr>
          <a:lstStyle/>
          <a:p>
            <a:r>
              <a:rPr lang="en-US" sz="2400">
                <a:latin typeface="Inconsolata"/>
                <a:cs typeface="Inconsolata"/>
              </a:rPr>
              <a:t>λx.x is the same as λa.a</a:t>
            </a:r>
          </a:p>
          <a:p>
            <a:endParaRPr lang="en-US" sz="2400">
              <a:latin typeface="Inconsolata"/>
              <a:cs typeface="Inconsolata"/>
            </a:endParaRPr>
          </a:p>
          <a:p>
            <a:endParaRPr lang="en-US" sz="2400"/>
          </a:p>
          <a:p>
            <a:endParaRPr lang="en-US" sz="2400"/>
          </a:p>
          <a:p>
            <a:endParaRPr lang="en-US" sz="2400"/>
          </a:p>
          <a:p>
            <a:endParaRPr lang="en-US"/>
          </a:p>
        </p:txBody>
      </p:sp>
      <p:sp>
        <p:nvSpPr>
          <p:cNvPr id="3" name="TextBox 2"/>
          <p:cNvSpPr txBox="1"/>
          <p:nvPr/>
        </p:nvSpPr>
        <p:spPr>
          <a:xfrm>
            <a:off x="1823143" y="523657"/>
            <a:ext cx="1955884" cy="461665"/>
          </a:xfrm>
          <a:prstGeom prst="rect">
            <a:avLst/>
          </a:prstGeom>
          <a:noFill/>
        </p:spPr>
        <p:txBody>
          <a:bodyPr wrap="none" rtlCol="0">
            <a:spAutoFit/>
          </a:bodyPr>
          <a:lstStyle/>
          <a:p>
            <a:r>
              <a:rPr lang="el-GR" sz="2400" dirty="0" smtClean="0"/>
              <a:t>α</a:t>
            </a:r>
            <a:r>
              <a:rPr lang="en-US" sz="2400" dirty="0" smtClean="0"/>
              <a:t>-equivalence </a:t>
            </a:r>
            <a:endParaRPr lang="en-US" sz="2400" dirty="0"/>
          </a:p>
        </p:txBody>
      </p:sp>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13734" y="1141786"/>
            <a:ext cx="7014575" cy="2215991"/>
          </a:xfrm>
          <a:prstGeom prst="rect">
            <a:avLst/>
          </a:prstGeom>
          <a:noFill/>
        </p:spPr>
        <p:txBody>
          <a:bodyPr wrap="square" rtlCol="0">
            <a:spAutoFit/>
          </a:bodyPr>
          <a:lstStyle/>
          <a:p>
            <a:r>
              <a:rPr lang="en-US" sz="2400">
                <a:latin typeface="Inconsolata"/>
                <a:cs typeface="Inconsolata"/>
              </a:rPr>
              <a:t>λx.λy.xyλx.λy.yλx.λy.xλx.λy.y</a:t>
            </a:r>
          </a:p>
          <a:p>
            <a:endParaRPr lang="en-US" sz="2400">
              <a:latin typeface="Inconsolata"/>
              <a:cs typeface="Inconsolata"/>
            </a:endParaRPr>
          </a:p>
          <a:p>
            <a:endParaRPr lang="en-US" sz="2400"/>
          </a:p>
          <a:p>
            <a:endParaRPr lang="en-US" sz="2400"/>
          </a:p>
          <a:p>
            <a:endParaRPr lang="en-US" sz="2400"/>
          </a:p>
          <a:p>
            <a:endParaRPr lang="en-US"/>
          </a:p>
        </p:txBody>
      </p:sp>
    </p:spTree>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13734" y="1141786"/>
            <a:ext cx="7014575" cy="2215991"/>
          </a:xfrm>
          <a:prstGeom prst="rect">
            <a:avLst/>
          </a:prstGeom>
          <a:noFill/>
        </p:spPr>
        <p:txBody>
          <a:bodyPr wrap="square" rtlCol="0">
            <a:spAutoFit/>
          </a:bodyPr>
          <a:lstStyle/>
          <a:p>
            <a:r>
              <a:rPr lang="en-US" sz="2400">
                <a:latin typeface="Inconsolata"/>
                <a:cs typeface="Inconsolata"/>
              </a:rPr>
              <a:t>λx.λy.xyλx.λy.yλx.λy.x</a:t>
            </a:r>
            <a:r>
              <a:rPr lang="en-US" sz="2400">
                <a:solidFill>
                  <a:srgbClr val="FF0000"/>
                </a:solidFill>
                <a:latin typeface="Inconsolata"/>
                <a:cs typeface="Inconsolata"/>
              </a:rPr>
              <a:t>(</a:t>
            </a:r>
            <a:r>
              <a:rPr lang="en-US" sz="2400">
                <a:latin typeface="Inconsolata"/>
                <a:cs typeface="Inconsolata"/>
              </a:rPr>
              <a:t>λx.λy.y</a:t>
            </a:r>
            <a:r>
              <a:rPr lang="en-US" sz="2400">
                <a:solidFill>
                  <a:srgbClr val="FF0000"/>
                </a:solidFill>
                <a:latin typeface="Inconsolata"/>
                <a:cs typeface="Inconsolata"/>
              </a:rPr>
              <a:t>)</a:t>
            </a:r>
          </a:p>
          <a:p>
            <a:endParaRPr lang="en-US" sz="2400">
              <a:latin typeface="Inconsolata"/>
              <a:cs typeface="Inconsolata"/>
            </a:endParaRPr>
          </a:p>
          <a:p>
            <a:endParaRPr lang="en-US" sz="2400"/>
          </a:p>
          <a:p>
            <a:endParaRPr lang="en-US" sz="2400"/>
          </a:p>
          <a:p>
            <a:endParaRPr lang="en-US" sz="2400"/>
          </a:p>
          <a:p>
            <a:endParaRPr lang="en-US"/>
          </a:p>
        </p:txBody>
      </p:sp>
    </p:spTree>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13734" y="1141786"/>
            <a:ext cx="7014575" cy="2215991"/>
          </a:xfrm>
          <a:prstGeom prst="rect">
            <a:avLst/>
          </a:prstGeom>
          <a:noFill/>
        </p:spPr>
        <p:txBody>
          <a:bodyPr wrap="square" rtlCol="0">
            <a:spAutoFit/>
          </a:bodyPr>
          <a:lstStyle/>
          <a:p>
            <a:r>
              <a:rPr lang="en-US" sz="2400">
                <a:latin typeface="Inconsolata"/>
                <a:cs typeface="Inconsolata"/>
              </a:rPr>
              <a:t>λx.λy.xyλx.λy.y</a:t>
            </a:r>
            <a:r>
              <a:rPr lang="en-US" sz="2400">
                <a:solidFill>
                  <a:srgbClr val="FF0000"/>
                </a:solidFill>
                <a:latin typeface="Inconsolata"/>
                <a:cs typeface="Inconsolata"/>
              </a:rPr>
              <a:t>(</a:t>
            </a:r>
            <a:r>
              <a:rPr lang="en-US" sz="2400">
                <a:latin typeface="Inconsolata"/>
                <a:cs typeface="Inconsolata"/>
              </a:rPr>
              <a:t>λx.λy.x</a:t>
            </a:r>
            <a:r>
              <a:rPr lang="en-US" sz="2400">
                <a:solidFill>
                  <a:srgbClr val="FF0000"/>
                </a:solidFill>
                <a:latin typeface="Inconsolata"/>
                <a:cs typeface="Inconsolata"/>
              </a:rPr>
              <a:t>)(</a:t>
            </a:r>
            <a:r>
              <a:rPr lang="en-US" sz="2400">
                <a:latin typeface="Inconsolata"/>
                <a:cs typeface="Inconsolata"/>
              </a:rPr>
              <a:t>λx.λy.y</a:t>
            </a:r>
            <a:r>
              <a:rPr lang="en-US" sz="2400">
                <a:solidFill>
                  <a:srgbClr val="FF0000"/>
                </a:solidFill>
                <a:latin typeface="Inconsolata"/>
                <a:cs typeface="Inconsolata"/>
              </a:rPr>
              <a:t>)</a:t>
            </a:r>
          </a:p>
          <a:p>
            <a:endParaRPr lang="en-US" sz="2400">
              <a:latin typeface="Inconsolata"/>
              <a:cs typeface="Inconsolata"/>
            </a:endParaRPr>
          </a:p>
          <a:p>
            <a:endParaRPr lang="en-US" sz="2400"/>
          </a:p>
          <a:p>
            <a:endParaRPr lang="en-US" sz="2400"/>
          </a:p>
          <a:p>
            <a:endParaRPr lang="en-US" sz="2400"/>
          </a:p>
          <a:p>
            <a:endParaRPr lang="en-US"/>
          </a:p>
        </p:txBody>
      </p:sp>
    </p:spTree>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13734" y="1141786"/>
            <a:ext cx="7014575" cy="2215991"/>
          </a:xfrm>
          <a:prstGeom prst="rect">
            <a:avLst/>
          </a:prstGeom>
          <a:noFill/>
        </p:spPr>
        <p:txBody>
          <a:bodyPr wrap="square" rtlCol="0">
            <a:spAutoFit/>
          </a:bodyPr>
          <a:lstStyle/>
          <a:p>
            <a:r>
              <a:rPr lang="en-US" sz="2400">
                <a:latin typeface="Inconsolata"/>
                <a:cs typeface="Inconsolata"/>
              </a:rPr>
              <a:t>λx.λy.xy</a:t>
            </a:r>
            <a:r>
              <a:rPr lang="en-US" sz="2400">
                <a:solidFill>
                  <a:srgbClr val="FF0000"/>
                </a:solidFill>
                <a:latin typeface="Inconsolata"/>
                <a:cs typeface="Inconsolata"/>
              </a:rPr>
              <a:t>(</a:t>
            </a:r>
            <a:r>
              <a:rPr lang="en-US" sz="2400">
                <a:latin typeface="Inconsolata"/>
                <a:cs typeface="Inconsolata"/>
              </a:rPr>
              <a:t>λx.λy.y</a:t>
            </a:r>
            <a:r>
              <a:rPr lang="en-US" sz="2400">
                <a:solidFill>
                  <a:srgbClr val="FF0000"/>
                </a:solidFill>
                <a:latin typeface="Inconsolata"/>
                <a:cs typeface="Inconsolata"/>
              </a:rPr>
              <a:t>)(</a:t>
            </a:r>
            <a:r>
              <a:rPr lang="en-US" sz="2400">
                <a:latin typeface="Inconsolata"/>
                <a:cs typeface="Inconsolata"/>
              </a:rPr>
              <a:t>λx.λy.x</a:t>
            </a:r>
            <a:r>
              <a:rPr lang="en-US" sz="2400">
                <a:solidFill>
                  <a:srgbClr val="FF0000"/>
                </a:solidFill>
                <a:latin typeface="Inconsolata"/>
                <a:cs typeface="Inconsolata"/>
              </a:rPr>
              <a:t>)(</a:t>
            </a:r>
            <a:r>
              <a:rPr lang="en-US" sz="2400">
                <a:latin typeface="Inconsolata"/>
                <a:cs typeface="Inconsolata"/>
              </a:rPr>
              <a:t>λx.λy.y</a:t>
            </a:r>
            <a:r>
              <a:rPr lang="en-US" sz="2400">
                <a:solidFill>
                  <a:srgbClr val="FF0000"/>
                </a:solidFill>
                <a:latin typeface="Inconsolata"/>
                <a:cs typeface="Inconsolata"/>
              </a:rPr>
              <a:t>)</a:t>
            </a:r>
          </a:p>
          <a:p>
            <a:endParaRPr lang="en-US" sz="2400">
              <a:latin typeface="Inconsolata"/>
              <a:cs typeface="Inconsolata"/>
            </a:endParaRPr>
          </a:p>
          <a:p>
            <a:endParaRPr lang="en-US" sz="2400"/>
          </a:p>
          <a:p>
            <a:endParaRPr lang="en-US" sz="2400"/>
          </a:p>
          <a:p>
            <a:endParaRPr lang="en-US" sz="2400"/>
          </a:p>
          <a:p>
            <a:endParaRPr lang="en-US"/>
          </a:p>
        </p:txBody>
      </p:sp>
    </p:spTree>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4083" y="1141786"/>
            <a:ext cx="7655442" cy="2215991"/>
          </a:xfrm>
          <a:prstGeom prst="rect">
            <a:avLst/>
          </a:prstGeom>
          <a:noFill/>
        </p:spPr>
        <p:txBody>
          <a:bodyPr wrap="square" rtlCol="0">
            <a:spAutoFit/>
          </a:bodyPr>
          <a:lstStyle/>
          <a:p>
            <a:r>
              <a:rPr lang="en-US" sz="2400">
                <a:solidFill>
                  <a:srgbClr val="FF0000"/>
                </a:solidFill>
                <a:latin typeface="Inconsolata"/>
                <a:cs typeface="Inconsolata"/>
              </a:rPr>
              <a:t>(</a:t>
            </a:r>
            <a:r>
              <a:rPr lang="en-US" sz="2400">
                <a:latin typeface="Inconsolata"/>
                <a:cs typeface="Inconsolata"/>
              </a:rPr>
              <a:t>λx.λy.xy</a:t>
            </a:r>
            <a:r>
              <a:rPr lang="en-US" sz="2400">
                <a:solidFill>
                  <a:srgbClr val="FF0000"/>
                </a:solidFill>
                <a:latin typeface="Inconsolata"/>
                <a:cs typeface="Inconsolata"/>
              </a:rPr>
              <a:t>)(</a:t>
            </a:r>
            <a:r>
              <a:rPr lang="en-US" sz="2400">
                <a:latin typeface="Inconsolata"/>
                <a:cs typeface="Inconsolata"/>
              </a:rPr>
              <a:t>λx.λy.y</a:t>
            </a:r>
            <a:r>
              <a:rPr lang="en-US" sz="2400">
                <a:solidFill>
                  <a:srgbClr val="FF0000"/>
                </a:solidFill>
                <a:latin typeface="Inconsolata"/>
                <a:cs typeface="Inconsolata"/>
              </a:rPr>
              <a:t>)(</a:t>
            </a:r>
            <a:r>
              <a:rPr lang="en-US" sz="2400">
                <a:latin typeface="Inconsolata"/>
                <a:cs typeface="Inconsolata"/>
              </a:rPr>
              <a:t>λx.λy.x</a:t>
            </a:r>
            <a:r>
              <a:rPr lang="en-US" sz="2400">
                <a:solidFill>
                  <a:srgbClr val="FF0000"/>
                </a:solidFill>
                <a:latin typeface="Inconsolata"/>
                <a:cs typeface="Inconsolata"/>
              </a:rPr>
              <a:t>)(</a:t>
            </a:r>
            <a:r>
              <a:rPr lang="en-US" sz="2400">
                <a:latin typeface="Inconsolata"/>
                <a:cs typeface="Inconsolata"/>
              </a:rPr>
              <a:t>λx.λy.y</a:t>
            </a:r>
            <a:r>
              <a:rPr lang="en-US" sz="2400">
                <a:solidFill>
                  <a:srgbClr val="FF0000"/>
                </a:solidFill>
                <a:latin typeface="Inconsolata"/>
                <a:cs typeface="Inconsolata"/>
              </a:rPr>
              <a:t>)</a:t>
            </a:r>
          </a:p>
          <a:p>
            <a:endParaRPr lang="en-US" sz="2400">
              <a:latin typeface="Inconsolata"/>
              <a:cs typeface="Inconsolata"/>
            </a:endParaRPr>
          </a:p>
          <a:p>
            <a:endParaRPr lang="en-US" sz="2400"/>
          </a:p>
          <a:p>
            <a:endParaRPr lang="en-US" sz="2400"/>
          </a:p>
          <a:p>
            <a:endParaRPr lang="en-US" sz="2400"/>
          </a:p>
          <a:p>
            <a:endParaRPr lang="en-US"/>
          </a:p>
        </p:txBody>
      </p:sp>
    </p:spTree>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4083" y="1141786"/>
            <a:ext cx="7655442" cy="2215991"/>
          </a:xfrm>
          <a:prstGeom prst="rect">
            <a:avLst/>
          </a:prstGeom>
          <a:noFill/>
        </p:spPr>
        <p:txBody>
          <a:bodyPr wrap="square" rtlCol="0">
            <a:spAutoFit/>
          </a:bodyPr>
          <a:lstStyle/>
          <a:p>
            <a:r>
              <a:rPr lang="en-US" sz="2400">
                <a:solidFill>
                  <a:srgbClr val="FF0000"/>
                </a:solidFill>
                <a:latin typeface="Inconsolata"/>
                <a:cs typeface="Inconsolata"/>
              </a:rPr>
              <a:t>(</a:t>
            </a:r>
            <a:r>
              <a:rPr lang="en-US" sz="2400">
                <a:latin typeface="Inconsolata"/>
                <a:cs typeface="Inconsolata"/>
              </a:rPr>
              <a:t>λx.λy.xy</a:t>
            </a:r>
            <a:r>
              <a:rPr lang="en-US" sz="2400">
                <a:solidFill>
                  <a:srgbClr val="FF0000"/>
                </a:solidFill>
                <a:latin typeface="Inconsolata"/>
                <a:cs typeface="Inconsolata"/>
              </a:rPr>
              <a:t>)(</a:t>
            </a:r>
            <a:r>
              <a:rPr lang="en-US" sz="2400">
                <a:latin typeface="Inconsolata"/>
                <a:cs typeface="Inconsolata"/>
              </a:rPr>
              <a:t>λa.λb.b</a:t>
            </a:r>
            <a:r>
              <a:rPr lang="en-US" sz="2400">
                <a:solidFill>
                  <a:srgbClr val="FF0000"/>
                </a:solidFill>
                <a:latin typeface="Inconsolata"/>
                <a:cs typeface="Inconsolata"/>
              </a:rPr>
              <a:t>)(</a:t>
            </a:r>
            <a:r>
              <a:rPr lang="en-US" sz="2400">
                <a:latin typeface="Inconsolata"/>
                <a:cs typeface="Inconsolata"/>
              </a:rPr>
              <a:t>λe.λf.e</a:t>
            </a:r>
            <a:r>
              <a:rPr lang="en-US" sz="2400">
                <a:solidFill>
                  <a:srgbClr val="FF0000"/>
                </a:solidFill>
                <a:latin typeface="Inconsolata"/>
                <a:cs typeface="Inconsolata"/>
              </a:rPr>
              <a:t>)(</a:t>
            </a:r>
            <a:r>
              <a:rPr lang="en-US" sz="2400">
                <a:latin typeface="Inconsolata"/>
                <a:cs typeface="Inconsolata"/>
              </a:rPr>
              <a:t>λs.λt.t</a:t>
            </a:r>
            <a:r>
              <a:rPr lang="en-US" sz="2400">
                <a:solidFill>
                  <a:srgbClr val="FF0000"/>
                </a:solidFill>
                <a:latin typeface="Inconsolata"/>
                <a:cs typeface="Inconsolata"/>
              </a:rPr>
              <a:t>)</a:t>
            </a:r>
          </a:p>
          <a:p>
            <a:endParaRPr lang="en-US" sz="2400">
              <a:latin typeface="Inconsolata"/>
              <a:cs typeface="Inconsolata"/>
            </a:endParaRPr>
          </a:p>
          <a:p>
            <a:endParaRPr lang="en-US" sz="2400"/>
          </a:p>
          <a:p>
            <a:endParaRPr lang="en-US" sz="2400"/>
          </a:p>
          <a:p>
            <a:endParaRPr lang="en-US" sz="2400"/>
          </a:p>
          <a:p>
            <a:endParaRPr lang="en-US"/>
          </a:p>
        </p:txBody>
      </p:sp>
    </p:spTree>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4083" y="1141786"/>
            <a:ext cx="7655442" cy="2215991"/>
          </a:xfrm>
          <a:prstGeom prst="rect">
            <a:avLst/>
          </a:prstGeom>
          <a:noFill/>
        </p:spPr>
        <p:txBody>
          <a:bodyPr wrap="square" rtlCol="0">
            <a:spAutoFit/>
          </a:bodyPr>
          <a:lstStyle/>
          <a:p>
            <a:r>
              <a:rPr lang="en-US" sz="2400">
                <a:latin typeface="Inconsolata"/>
                <a:cs typeface="Inconsolata"/>
              </a:rPr>
              <a:t>(λx.λy.xy)(λa.λb.b)(λe.λf.e)(λs.λt.t)</a:t>
            </a:r>
          </a:p>
          <a:p>
            <a:endParaRPr lang="en-US" sz="2400">
              <a:latin typeface="Inconsolata"/>
              <a:cs typeface="Inconsolata"/>
            </a:endParaRPr>
          </a:p>
          <a:p>
            <a:endParaRPr lang="en-US" sz="2400"/>
          </a:p>
          <a:p>
            <a:endParaRPr lang="en-US" sz="2400"/>
          </a:p>
          <a:p>
            <a:endParaRPr lang="en-US" sz="2400"/>
          </a:p>
          <a:p>
            <a:endParaRPr lang="en-US"/>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Ghosts of Departed Quantities</a:t>
            </a:r>
            <a:endParaRPr lang="en-US" dirty="0"/>
          </a:p>
        </p:txBody>
      </p:sp>
      <p:sp>
        <p:nvSpPr>
          <p:cNvPr id="3" name="Content Placeholder 2"/>
          <p:cNvSpPr>
            <a:spLocks noGrp="1"/>
          </p:cNvSpPr>
          <p:nvPr>
            <p:ph idx="1"/>
          </p:nvPr>
        </p:nvSpPr>
        <p:spPr>
          <a:xfrm>
            <a:off x="457200" y="1600200"/>
            <a:ext cx="8229600" cy="3895002"/>
          </a:xfrm>
        </p:spPr>
        <p:txBody>
          <a:bodyPr>
            <a:normAutofit/>
          </a:bodyPr>
          <a:lstStyle/>
          <a:p>
            <a:pPr marL="0" indent="0">
              <a:buNone/>
            </a:pPr>
            <a:r>
              <a:rPr lang="en-US" sz="2400" dirty="0" smtClean="0"/>
              <a:t>“Now as our Sense is strained and puzzled with the perception of Objects extremely minute, even so the Imagination … is very much strained and puzzled to frame clear Ideas of the least Particles of time…at first fleeting and minute, soon vanishing out of sight”</a:t>
            </a:r>
          </a:p>
          <a:p>
            <a:pPr marL="0" indent="0">
              <a:buNone/>
            </a:pPr>
            <a:r>
              <a:rPr lang="en-US" sz="2400" dirty="0" smtClean="0"/>
              <a:t>George Berkeley (1734) ‘</a:t>
            </a:r>
            <a:r>
              <a:rPr lang="en-US" sz="2400" i="1" dirty="0"/>
              <a:t>The Analyst -- A DISCOURSE Addressed to an Infidel MATHEMATICIAN. WHEREIN It is examined whether the Object, Principles, and Inferences of the modern Analysis are more distinctly conceived, or more evidently deduced, than Religious Mysteries and Points of Fait</a:t>
            </a:r>
            <a:r>
              <a:rPr lang="en-US" sz="2400" dirty="0"/>
              <a:t>h’ </a:t>
            </a:r>
          </a:p>
        </p:txBody>
      </p:sp>
    </p:spTree>
    <p:extLst>
      <p:ext uri="{BB962C8B-B14F-4D97-AF65-F5344CB8AC3E}">
        <p14:creationId xmlns:p14="http://schemas.microsoft.com/office/powerpoint/2010/main" val="424824941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4083" y="1141786"/>
            <a:ext cx="7655442" cy="2215991"/>
          </a:xfrm>
          <a:prstGeom prst="rect">
            <a:avLst/>
          </a:prstGeom>
          <a:noFill/>
        </p:spPr>
        <p:txBody>
          <a:bodyPr wrap="square" rtlCol="0">
            <a:spAutoFit/>
          </a:bodyPr>
          <a:lstStyle/>
          <a:p>
            <a:r>
              <a:rPr lang="en-US" sz="2400">
                <a:solidFill>
                  <a:srgbClr val="FF0000"/>
                </a:solidFill>
                <a:latin typeface="Inconsolata"/>
                <a:cs typeface="Inconsolata"/>
              </a:rPr>
              <a:t>(</a:t>
            </a:r>
            <a:r>
              <a:rPr lang="en-US" sz="2400">
                <a:latin typeface="Inconsolata"/>
                <a:cs typeface="Inconsolata"/>
              </a:rPr>
              <a:t>(λx.λy.xy)(λa.λb.b)</a:t>
            </a:r>
            <a:r>
              <a:rPr lang="en-US" sz="2400">
                <a:solidFill>
                  <a:srgbClr val="FF0000"/>
                </a:solidFill>
                <a:latin typeface="Inconsolata"/>
                <a:cs typeface="Inconsolata"/>
              </a:rPr>
              <a:t>)</a:t>
            </a:r>
            <a:r>
              <a:rPr lang="en-US" sz="2400">
                <a:latin typeface="Inconsolata"/>
                <a:cs typeface="Inconsolata"/>
              </a:rPr>
              <a:t>(λe.λf.e)(λs.λt.t)</a:t>
            </a:r>
          </a:p>
          <a:p>
            <a:endParaRPr lang="en-US" sz="2400">
              <a:latin typeface="Inconsolata"/>
              <a:cs typeface="Inconsolata"/>
            </a:endParaRPr>
          </a:p>
          <a:p>
            <a:endParaRPr lang="en-US" sz="2400"/>
          </a:p>
          <a:p>
            <a:endParaRPr lang="en-US" sz="2400"/>
          </a:p>
          <a:p>
            <a:endParaRPr lang="en-US" sz="2400"/>
          </a:p>
          <a:p>
            <a:endParaRPr lang="en-US"/>
          </a:p>
        </p:txBody>
      </p:sp>
    </p:spTree>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4083" y="1141786"/>
            <a:ext cx="7655442" cy="2215991"/>
          </a:xfrm>
          <a:prstGeom prst="rect">
            <a:avLst/>
          </a:prstGeom>
          <a:noFill/>
        </p:spPr>
        <p:txBody>
          <a:bodyPr wrap="square" rtlCol="0">
            <a:spAutoFit/>
          </a:bodyPr>
          <a:lstStyle/>
          <a:p>
            <a:r>
              <a:rPr lang="en-US" sz="2400">
                <a:solidFill>
                  <a:srgbClr val="FF0000"/>
                </a:solidFill>
                <a:latin typeface="Inconsolata"/>
                <a:cs typeface="Inconsolata"/>
              </a:rPr>
              <a:t>((</a:t>
            </a:r>
            <a:r>
              <a:rPr lang="en-US" sz="2400">
                <a:latin typeface="Inconsolata"/>
                <a:cs typeface="Inconsolata"/>
              </a:rPr>
              <a:t>(λx.λy.xy)(λa.λb.b)</a:t>
            </a:r>
            <a:r>
              <a:rPr lang="en-US" sz="2400">
                <a:solidFill>
                  <a:srgbClr val="FF0000"/>
                </a:solidFill>
                <a:latin typeface="Inconsolata"/>
                <a:cs typeface="Inconsolata"/>
              </a:rPr>
              <a:t>)</a:t>
            </a:r>
            <a:r>
              <a:rPr lang="en-US" sz="2400">
                <a:latin typeface="Inconsolata"/>
                <a:cs typeface="Inconsolata"/>
              </a:rPr>
              <a:t>(λe.λf.e)</a:t>
            </a:r>
            <a:r>
              <a:rPr lang="en-US" sz="2400">
                <a:solidFill>
                  <a:srgbClr val="FF0000"/>
                </a:solidFill>
                <a:latin typeface="Inconsolata"/>
                <a:cs typeface="Inconsolata"/>
              </a:rPr>
              <a:t>)</a:t>
            </a:r>
            <a:r>
              <a:rPr lang="en-US" sz="2400">
                <a:latin typeface="Inconsolata"/>
                <a:cs typeface="Inconsolata"/>
              </a:rPr>
              <a:t>(λs.λt.t)</a:t>
            </a:r>
          </a:p>
          <a:p>
            <a:endParaRPr lang="en-US" sz="2400">
              <a:latin typeface="Inconsolata"/>
              <a:cs typeface="Inconsolata"/>
            </a:endParaRPr>
          </a:p>
          <a:p>
            <a:endParaRPr lang="en-US" sz="2400"/>
          </a:p>
          <a:p>
            <a:endParaRPr lang="en-US" sz="2400"/>
          </a:p>
          <a:p>
            <a:endParaRPr lang="en-US" sz="2400"/>
          </a:p>
          <a:p>
            <a:endParaRPr lang="en-US"/>
          </a:p>
        </p:txBody>
      </p:sp>
    </p:spTree>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4083" y="1141786"/>
            <a:ext cx="7655442" cy="2215991"/>
          </a:xfrm>
          <a:prstGeom prst="rect">
            <a:avLst/>
          </a:prstGeom>
          <a:noFill/>
        </p:spPr>
        <p:txBody>
          <a:bodyPr wrap="square" rtlCol="0">
            <a:spAutoFit/>
          </a:bodyPr>
          <a:lstStyle/>
          <a:p>
            <a:r>
              <a:rPr lang="en-US" sz="2400">
                <a:latin typeface="Inconsolata"/>
                <a:cs typeface="Inconsolata"/>
              </a:rPr>
              <a:t>(((λxy.xy)(λab.b)</a:t>
            </a:r>
            <a:r>
              <a:rPr lang="en-US" sz="2400">
                <a:solidFill>
                  <a:srgbClr val="000000"/>
                </a:solidFill>
                <a:latin typeface="Inconsolata"/>
                <a:cs typeface="Inconsolata"/>
              </a:rPr>
              <a:t>)</a:t>
            </a:r>
            <a:r>
              <a:rPr lang="en-US" sz="2400">
                <a:latin typeface="Inconsolata"/>
                <a:cs typeface="Inconsolata"/>
              </a:rPr>
              <a:t>(λef.e)</a:t>
            </a:r>
            <a:r>
              <a:rPr lang="en-US" sz="2400">
                <a:solidFill>
                  <a:srgbClr val="000000"/>
                </a:solidFill>
                <a:latin typeface="Inconsolata"/>
                <a:cs typeface="Inconsolata"/>
              </a:rPr>
              <a:t>)</a:t>
            </a:r>
            <a:r>
              <a:rPr lang="en-US" sz="2400">
                <a:latin typeface="Inconsolata"/>
                <a:cs typeface="Inconsolata"/>
              </a:rPr>
              <a:t>(λst.t)</a:t>
            </a:r>
          </a:p>
          <a:p>
            <a:endParaRPr lang="en-US" sz="2400">
              <a:latin typeface="Inconsolata"/>
              <a:cs typeface="Inconsolata"/>
            </a:endParaRPr>
          </a:p>
          <a:p>
            <a:endParaRPr lang="en-US" sz="2400"/>
          </a:p>
          <a:p>
            <a:endParaRPr lang="en-US" sz="2400"/>
          </a:p>
          <a:p>
            <a:endParaRPr lang="en-US" sz="2400"/>
          </a:p>
          <a:p>
            <a:endParaRPr lang="en-US"/>
          </a:p>
        </p:txBody>
      </p:sp>
    </p:spTree>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4083" y="1141786"/>
            <a:ext cx="7655442" cy="3693319"/>
          </a:xfrm>
          <a:prstGeom prst="rect">
            <a:avLst/>
          </a:prstGeom>
          <a:noFill/>
        </p:spPr>
        <p:txBody>
          <a:bodyPr wrap="square" rtlCol="0">
            <a:spAutoFit/>
          </a:bodyPr>
          <a:lstStyle/>
          <a:p>
            <a:r>
              <a:rPr lang="en-US" sz="2400">
                <a:latin typeface="Inconsolata"/>
                <a:cs typeface="Inconsolata"/>
              </a:rPr>
              <a:t>(</a:t>
            </a:r>
            <a:r>
              <a:rPr lang="en-US" sz="2400">
                <a:solidFill>
                  <a:srgbClr val="FF0000"/>
                </a:solidFill>
                <a:latin typeface="Inconsolata"/>
                <a:cs typeface="Inconsolata"/>
              </a:rPr>
              <a:t>((λxy.xy)(λab.b))</a:t>
            </a:r>
            <a:r>
              <a:rPr lang="en-US" sz="2400">
                <a:latin typeface="Inconsolata"/>
                <a:cs typeface="Inconsolata"/>
              </a:rPr>
              <a:t>(λef.e)</a:t>
            </a:r>
            <a:r>
              <a:rPr lang="en-US" sz="2400">
                <a:solidFill>
                  <a:srgbClr val="000000"/>
                </a:solidFill>
                <a:latin typeface="Inconsolata"/>
                <a:cs typeface="Inconsolata"/>
              </a:rPr>
              <a:t>)</a:t>
            </a:r>
            <a:r>
              <a:rPr lang="en-US" sz="2400">
                <a:latin typeface="Inconsolata"/>
                <a:cs typeface="Inconsolata"/>
              </a:rPr>
              <a:t>(λst.t)</a:t>
            </a:r>
          </a:p>
          <a:p>
            <a:endParaRPr lang="en-US" sz="2400">
              <a:latin typeface="Inconsolata"/>
              <a:cs typeface="Inconsolata"/>
            </a:endParaRPr>
          </a:p>
          <a:p>
            <a:r>
              <a:rPr lang="en-US" sz="2400">
                <a:solidFill>
                  <a:srgbClr val="FF0000"/>
                </a:solidFill>
                <a:latin typeface="Inconsolata"/>
                <a:cs typeface="Inconsolata"/>
              </a:rPr>
              <a:t>AND </a:t>
            </a:r>
          </a:p>
          <a:p>
            <a:endParaRPr lang="en-US" sz="2400">
              <a:latin typeface="Inconsolata"/>
              <a:cs typeface="Inconsolata"/>
            </a:endParaRPr>
          </a:p>
          <a:p>
            <a:endParaRPr lang="en-US" sz="2400">
              <a:latin typeface="Inconsolata"/>
              <a:cs typeface="Inconsolata"/>
            </a:endParaRPr>
          </a:p>
          <a:p>
            <a:endParaRPr lang="en-US" sz="2400">
              <a:latin typeface="Inconsolata"/>
              <a:cs typeface="Inconsolata"/>
            </a:endParaRPr>
          </a:p>
          <a:p>
            <a:endParaRPr lang="en-US" sz="2400"/>
          </a:p>
          <a:p>
            <a:endParaRPr lang="en-US" sz="2400"/>
          </a:p>
          <a:p>
            <a:endParaRPr lang="en-US" sz="2400"/>
          </a:p>
          <a:p>
            <a:endParaRPr lang="en-US"/>
          </a:p>
        </p:txBody>
      </p:sp>
    </p:spTree>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4083" y="1141786"/>
            <a:ext cx="7655442" cy="3693319"/>
          </a:xfrm>
          <a:prstGeom prst="rect">
            <a:avLst/>
          </a:prstGeom>
          <a:noFill/>
        </p:spPr>
        <p:txBody>
          <a:bodyPr wrap="square" rtlCol="0">
            <a:spAutoFit/>
          </a:bodyPr>
          <a:lstStyle/>
          <a:p>
            <a:r>
              <a:rPr lang="en-US" sz="2400">
                <a:latin typeface="Inconsolata"/>
                <a:cs typeface="Inconsolata"/>
              </a:rPr>
              <a:t>(((λxy.xy)(λab.b))(</a:t>
            </a:r>
            <a:r>
              <a:rPr lang="en-US" sz="2400">
                <a:solidFill>
                  <a:srgbClr val="FF0000"/>
                </a:solidFill>
                <a:latin typeface="Inconsolata"/>
                <a:cs typeface="Inconsolata"/>
              </a:rPr>
              <a:t>λef.e</a:t>
            </a:r>
            <a:r>
              <a:rPr lang="en-US" sz="2400">
                <a:latin typeface="Inconsolata"/>
                <a:cs typeface="Inconsolata"/>
              </a:rPr>
              <a:t>)</a:t>
            </a:r>
            <a:r>
              <a:rPr lang="en-US" sz="2400">
                <a:solidFill>
                  <a:srgbClr val="000000"/>
                </a:solidFill>
                <a:latin typeface="Inconsolata"/>
                <a:cs typeface="Inconsolata"/>
              </a:rPr>
              <a:t>)</a:t>
            </a:r>
            <a:r>
              <a:rPr lang="en-US" sz="2400">
                <a:latin typeface="Inconsolata"/>
                <a:cs typeface="Inconsolata"/>
              </a:rPr>
              <a:t>(λst.t)</a:t>
            </a:r>
          </a:p>
          <a:p>
            <a:endParaRPr lang="en-US" sz="2400">
              <a:latin typeface="Inconsolata"/>
              <a:cs typeface="Inconsolata"/>
            </a:endParaRPr>
          </a:p>
          <a:p>
            <a:r>
              <a:rPr lang="en-US" sz="2400">
                <a:latin typeface="Inconsolata"/>
                <a:cs typeface="Inconsolata"/>
              </a:rPr>
              <a:t>AND </a:t>
            </a:r>
            <a:r>
              <a:rPr lang="en-US" sz="2400">
                <a:solidFill>
                  <a:srgbClr val="FF0000"/>
                </a:solidFill>
                <a:latin typeface="Inconsolata"/>
                <a:cs typeface="Inconsolata"/>
              </a:rPr>
              <a:t>True</a:t>
            </a:r>
          </a:p>
          <a:p>
            <a:endParaRPr lang="en-US" sz="2400">
              <a:latin typeface="Inconsolata"/>
              <a:cs typeface="Inconsolata"/>
            </a:endParaRPr>
          </a:p>
          <a:p>
            <a:endParaRPr lang="en-US" sz="2400">
              <a:latin typeface="Inconsolata"/>
              <a:cs typeface="Inconsolata"/>
            </a:endParaRPr>
          </a:p>
          <a:p>
            <a:endParaRPr lang="en-US" sz="2400">
              <a:latin typeface="Inconsolata"/>
              <a:cs typeface="Inconsolata"/>
            </a:endParaRPr>
          </a:p>
          <a:p>
            <a:endParaRPr lang="en-US" sz="2400"/>
          </a:p>
          <a:p>
            <a:endParaRPr lang="en-US" sz="2400"/>
          </a:p>
          <a:p>
            <a:endParaRPr lang="en-US" sz="2400"/>
          </a:p>
          <a:p>
            <a:endParaRPr lang="en-US"/>
          </a:p>
        </p:txBody>
      </p:sp>
    </p:spTree>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4083" y="1141786"/>
            <a:ext cx="7655442" cy="3693319"/>
          </a:xfrm>
          <a:prstGeom prst="rect">
            <a:avLst/>
          </a:prstGeom>
          <a:noFill/>
        </p:spPr>
        <p:txBody>
          <a:bodyPr wrap="square" rtlCol="0">
            <a:spAutoFit/>
          </a:bodyPr>
          <a:lstStyle/>
          <a:p>
            <a:r>
              <a:rPr lang="en-US" sz="2400">
                <a:latin typeface="Inconsolata"/>
                <a:cs typeface="Inconsolata"/>
              </a:rPr>
              <a:t>(((λxy.xy)(λab.b))(λef.e)</a:t>
            </a:r>
            <a:r>
              <a:rPr lang="en-US" sz="2400">
                <a:solidFill>
                  <a:srgbClr val="000000"/>
                </a:solidFill>
                <a:latin typeface="Inconsolata"/>
                <a:cs typeface="Inconsolata"/>
              </a:rPr>
              <a:t>)</a:t>
            </a:r>
            <a:r>
              <a:rPr lang="en-US" sz="2400">
                <a:latin typeface="Inconsolata"/>
                <a:cs typeface="Inconsolata"/>
              </a:rPr>
              <a:t>(</a:t>
            </a:r>
            <a:r>
              <a:rPr lang="en-US" sz="2400">
                <a:solidFill>
                  <a:srgbClr val="FF0000"/>
                </a:solidFill>
                <a:latin typeface="Inconsolata"/>
                <a:cs typeface="Inconsolata"/>
              </a:rPr>
              <a:t>λst.t</a:t>
            </a:r>
            <a:r>
              <a:rPr lang="en-US" sz="2400">
                <a:latin typeface="Inconsolata"/>
                <a:cs typeface="Inconsolata"/>
              </a:rPr>
              <a:t>)</a:t>
            </a:r>
          </a:p>
          <a:p>
            <a:endParaRPr lang="en-US" sz="2400">
              <a:latin typeface="Inconsolata"/>
              <a:cs typeface="Inconsolata"/>
            </a:endParaRPr>
          </a:p>
          <a:p>
            <a:r>
              <a:rPr lang="en-US" sz="2400">
                <a:latin typeface="Inconsolata"/>
                <a:cs typeface="Inconsolata"/>
              </a:rPr>
              <a:t>AND True </a:t>
            </a:r>
            <a:r>
              <a:rPr lang="en-US" sz="2400">
                <a:solidFill>
                  <a:srgbClr val="FF0000"/>
                </a:solidFill>
                <a:latin typeface="Inconsolata"/>
                <a:cs typeface="Inconsolata"/>
              </a:rPr>
              <a:t>False</a:t>
            </a:r>
          </a:p>
          <a:p>
            <a:endParaRPr lang="en-US" sz="2400">
              <a:latin typeface="Inconsolata"/>
              <a:cs typeface="Inconsolata"/>
            </a:endParaRPr>
          </a:p>
          <a:p>
            <a:endParaRPr lang="en-US" sz="2400">
              <a:latin typeface="Inconsolata"/>
              <a:cs typeface="Inconsolata"/>
            </a:endParaRPr>
          </a:p>
          <a:p>
            <a:endParaRPr lang="en-US" sz="2400">
              <a:latin typeface="Inconsolata"/>
              <a:cs typeface="Inconsolata"/>
            </a:endParaRPr>
          </a:p>
          <a:p>
            <a:endParaRPr lang="en-US" sz="2400"/>
          </a:p>
          <a:p>
            <a:endParaRPr lang="en-US" sz="2400"/>
          </a:p>
          <a:p>
            <a:endParaRPr lang="en-US" sz="2400"/>
          </a:p>
          <a:p>
            <a:endParaRPr lang="en-US"/>
          </a:p>
        </p:txBody>
      </p:sp>
    </p:spTree>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4083" y="1141787"/>
            <a:ext cx="7655442" cy="1477327"/>
          </a:xfrm>
          <a:prstGeom prst="rect">
            <a:avLst/>
          </a:prstGeom>
          <a:noFill/>
        </p:spPr>
        <p:txBody>
          <a:bodyPr wrap="square" rtlCol="0">
            <a:spAutoFit/>
          </a:bodyPr>
          <a:lstStyle/>
          <a:p>
            <a:r>
              <a:rPr lang="en-US" sz="2400">
                <a:latin typeface="Inconsolata"/>
                <a:cs typeface="Inconsolata"/>
              </a:rPr>
              <a:t>(((λxy.xy)(λab.b))(λef.e)</a:t>
            </a:r>
            <a:r>
              <a:rPr lang="en-US" sz="2400">
                <a:solidFill>
                  <a:srgbClr val="000000"/>
                </a:solidFill>
                <a:latin typeface="Inconsolata"/>
                <a:cs typeface="Inconsolata"/>
              </a:rPr>
              <a:t>)</a:t>
            </a:r>
            <a:r>
              <a:rPr lang="en-US" sz="2400">
                <a:latin typeface="Inconsolata"/>
                <a:cs typeface="Inconsolata"/>
              </a:rPr>
              <a:t>(λst.t)</a:t>
            </a:r>
          </a:p>
          <a:p>
            <a:endParaRPr lang="en-US" sz="2400">
              <a:latin typeface="Inconsolata"/>
              <a:cs typeface="Inconsolata"/>
            </a:endParaRPr>
          </a:p>
          <a:p>
            <a:r>
              <a:rPr lang="en-US" sz="2400">
                <a:latin typeface="Inconsolata"/>
                <a:cs typeface="Inconsolata"/>
              </a:rPr>
              <a:t>AND True </a:t>
            </a:r>
            <a:r>
              <a:rPr lang="en-US" sz="2400">
                <a:solidFill>
                  <a:srgbClr val="000000"/>
                </a:solidFill>
                <a:latin typeface="Inconsolata"/>
                <a:cs typeface="Inconsolata"/>
              </a:rPr>
              <a:t>False  same as True </a:t>
            </a:r>
            <a:r>
              <a:rPr lang="en-US" sz="2400"/>
              <a:t>∧</a:t>
            </a:r>
            <a:r>
              <a:rPr lang="en-US" sz="2400">
                <a:solidFill>
                  <a:srgbClr val="000000"/>
                </a:solidFill>
                <a:latin typeface="Inconsolata"/>
                <a:cs typeface="Inconsolata"/>
              </a:rPr>
              <a:t> False</a:t>
            </a:r>
            <a:endParaRPr lang="en-US" sz="2400"/>
          </a:p>
          <a:p>
            <a:endParaRPr lang="en-US"/>
          </a:p>
        </p:txBody>
      </p:sp>
      <p:pic>
        <p:nvPicPr>
          <p:cNvPr id="3" name="Picture 2" descr="and.png"/>
          <p:cNvPicPr>
            <a:picLocks noChangeAspect="1"/>
          </p:cNvPicPr>
          <p:nvPr/>
        </p:nvPicPr>
        <p:blipFill>
          <a:blip r:embed="rId3"/>
          <a:stretch>
            <a:fillRect/>
          </a:stretch>
        </p:blipFill>
        <p:spPr>
          <a:xfrm>
            <a:off x="1683640" y="2937555"/>
            <a:ext cx="3428571" cy="191746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4083" y="1141787"/>
            <a:ext cx="7655442" cy="1477327"/>
          </a:xfrm>
          <a:prstGeom prst="rect">
            <a:avLst/>
          </a:prstGeom>
          <a:noFill/>
        </p:spPr>
        <p:txBody>
          <a:bodyPr wrap="square" rtlCol="0">
            <a:spAutoFit/>
          </a:bodyPr>
          <a:lstStyle/>
          <a:p>
            <a:r>
              <a:rPr lang="en-US" sz="2400">
                <a:latin typeface="Inconsolata"/>
                <a:cs typeface="Inconsolata"/>
              </a:rPr>
              <a:t>(((λxy.xy)(λab.b))(λef.e)</a:t>
            </a:r>
            <a:r>
              <a:rPr lang="en-US" sz="2400">
                <a:solidFill>
                  <a:srgbClr val="000000"/>
                </a:solidFill>
                <a:latin typeface="Inconsolata"/>
                <a:cs typeface="Inconsolata"/>
              </a:rPr>
              <a:t>)</a:t>
            </a:r>
            <a:r>
              <a:rPr lang="en-US" sz="2400">
                <a:latin typeface="Inconsolata"/>
                <a:cs typeface="Inconsolata"/>
              </a:rPr>
              <a:t>(λst.t)</a:t>
            </a:r>
          </a:p>
          <a:p>
            <a:endParaRPr lang="en-US" sz="2400">
              <a:latin typeface="Inconsolata"/>
              <a:cs typeface="Inconsolata"/>
            </a:endParaRPr>
          </a:p>
          <a:p>
            <a:r>
              <a:rPr lang="en-US" sz="2400">
                <a:latin typeface="Inconsolata"/>
                <a:cs typeface="Inconsolata"/>
              </a:rPr>
              <a:t>AND True </a:t>
            </a:r>
            <a:r>
              <a:rPr lang="en-US" sz="2400">
                <a:solidFill>
                  <a:srgbClr val="000000"/>
                </a:solidFill>
                <a:latin typeface="Inconsolata"/>
                <a:cs typeface="Inconsolata"/>
              </a:rPr>
              <a:t>False  same as True </a:t>
            </a:r>
            <a:r>
              <a:rPr lang="en-US" sz="2400"/>
              <a:t>∧</a:t>
            </a:r>
            <a:r>
              <a:rPr lang="en-US" sz="2400">
                <a:solidFill>
                  <a:srgbClr val="000000"/>
                </a:solidFill>
                <a:latin typeface="Inconsolata"/>
                <a:cs typeface="Inconsolata"/>
              </a:rPr>
              <a:t> False</a:t>
            </a:r>
            <a:endParaRPr lang="en-US" sz="2400"/>
          </a:p>
          <a:p>
            <a:endParaRPr lang="en-US"/>
          </a:p>
        </p:txBody>
      </p:sp>
      <p:pic>
        <p:nvPicPr>
          <p:cNvPr id="3" name="Picture 2" descr="and.png"/>
          <p:cNvPicPr>
            <a:picLocks noChangeAspect="1"/>
          </p:cNvPicPr>
          <p:nvPr/>
        </p:nvPicPr>
        <p:blipFill>
          <a:blip r:embed="rId3"/>
          <a:stretch>
            <a:fillRect/>
          </a:stretch>
        </p:blipFill>
        <p:spPr>
          <a:xfrm>
            <a:off x="1683640" y="2937555"/>
            <a:ext cx="3428571" cy="191746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4083" y="1141786"/>
            <a:ext cx="7655442" cy="1107996"/>
          </a:xfrm>
          <a:prstGeom prst="rect">
            <a:avLst/>
          </a:prstGeom>
          <a:noFill/>
        </p:spPr>
        <p:txBody>
          <a:bodyPr wrap="square" rtlCol="0">
            <a:spAutoFit/>
          </a:bodyPr>
          <a:lstStyle/>
          <a:p>
            <a:r>
              <a:rPr lang="en-US" sz="2400">
                <a:latin typeface="Inconsolata"/>
                <a:cs typeface="Inconsolata"/>
              </a:rPr>
              <a:t>(((λxy.xy)(λab.b))(λef.e)</a:t>
            </a:r>
            <a:r>
              <a:rPr lang="en-US" sz="2400">
                <a:solidFill>
                  <a:srgbClr val="000000"/>
                </a:solidFill>
                <a:latin typeface="Inconsolata"/>
                <a:cs typeface="Inconsolata"/>
              </a:rPr>
              <a:t>)</a:t>
            </a:r>
            <a:r>
              <a:rPr lang="en-US" sz="2400">
                <a:latin typeface="Inconsolata"/>
                <a:cs typeface="Inconsolata"/>
              </a:rPr>
              <a:t>(λst.t)</a:t>
            </a:r>
            <a:endParaRPr lang="en-US" sz="2400"/>
          </a:p>
          <a:p>
            <a:endParaRPr lang="en-US" sz="2400"/>
          </a:p>
          <a:p>
            <a:endParaRPr lang="en-US"/>
          </a:p>
        </p:txBody>
      </p:sp>
      <p:sp>
        <p:nvSpPr>
          <p:cNvPr id="3" name="TextBox 2"/>
          <p:cNvSpPr txBox="1"/>
          <p:nvPr/>
        </p:nvSpPr>
        <p:spPr>
          <a:xfrm>
            <a:off x="892710" y="473358"/>
            <a:ext cx="1721445" cy="461665"/>
          </a:xfrm>
          <a:prstGeom prst="rect">
            <a:avLst/>
          </a:prstGeom>
          <a:noFill/>
        </p:spPr>
        <p:txBody>
          <a:bodyPr wrap="none" rtlCol="0">
            <a:spAutoFit/>
          </a:bodyPr>
          <a:lstStyle/>
          <a:p>
            <a:r>
              <a:rPr lang="en-US" sz="2400" dirty="0" smtClean="0"/>
              <a:t>β- reduction</a:t>
            </a:r>
            <a:endParaRPr lang="en-US" sz="2400" dirty="0"/>
          </a:p>
        </p:txBody>
      </p:sp>
    </p:spTree>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4083" y="1141786"/>
            <a:ext cx="7655442" cy="1107996"/>
          </a:xfrm>
          <a:prstGeom prst="rect">
            <a:avLst/>
          </a:prstGeom>
          <a:noFill/>
        </p:spPr>
        <p:txBody>
          <a:bodyPr wrap="square" rtlCol="0">
            <a:spAutoFit/>
          </a:bodyPr>
          <a:lstStyle/>
          <a:p>
            <a:r>
              <a:rPr lang="en-US" sz="2400">
                <a:latin typeface="Inconsolata"/>
                <a:cs typeface="Inconsolata"/>
              </a:rPr>
              <a:t>(((λ</a:t>
            </a:r>
            <a:r>
              <a:rPr lang="en-US" sz="2400">
                <a:solidFill>
                  <a:srgbClr val="FF0000"/>
                </a:solidFill>
                <a:latin typeface="Inconsolata"/>
                <a:cs typeface="Inconsolata"/>
              </a:rPr>
              <a:t>x</a:t>
            </a:r>
            <a:r>
              <a:rPr lang="en-US" sz="2400">
                <a:latin typeface="Inconsolata"/>
                <a:cs typeface="Inconsolata"/>
              </a:rPr>
              <a:t>y.</a:t>
            </a:r>
            <a:r>
              <a:rPr lang="en-US" sz="2400">
                <a:solidFill>
                  <a:srgbClr val="FF0000"/>
                </a:solidFill>
                <a:latin typeface="Inconsolata"/>
                <a:cs typeface="Inconsolata"/>
              </a:rPr>
              <a:t>x</a:t>
            </a:r>
            <a:r>
              <a:rPr lang="en-US" sz="2400">
                <a:latin typeface="Inconsolata"/>
                <a:cs typeface="Inconsolata"/>
              </a:rPr>
              <a:t>y)(</a:t>
            </a:r>
            <a:r>
              <a:rPr lang="en-US" sz="2400">
                <a:solidFill>
                  <a:srgbClr val="FF0000"/>
                </a:solidFill>
                <a:latin typeface="Inconsolata"/>
                <a:cs typeface="Inconsolata"/>
              </a:rPr>
              <a:t>λab.b</a:t>
            </a:r>
            <a:r>
              <a:rPr lang="en-US" sz="2400">
                <a:latin typeface="Inconsolata"/>
                <a:cs typeface="Inconsolata"/>
              </a:rPr>
              <a:t>))(λef.e)</a:t>
            </a:r>
            <a:r>
              <a:rPr lang="en-US" sz="2400">
                <a:solidFill>
                  <a:srgbClr val="000000"/>
                </a:solidFill>
                <a:latin typeface="Inconsolata"/>
                <a:cs typeface="Inconsolata"/>
              </a:rPr>
              <a:t>)</a:t>
            </a:r>
            <a:r>
              <a:rPr lang="en-US" sz="2400">
                <a:latin typeface="Inconsolata"/>
                <a:cs typeface="Inconsolata"/>
              </a:rPr>
              <a:t>(λst.t)</a:t>
            </a:r>
            <a:endParaRPr lang="en-US" sz="2400"/>
          </a:p>
          <a:p>
            <a:endParaRPr lang="en-US" sz="2400"/>
          </a:p>
          <a:p>
            <a:endParaRPr lang="en-US"/>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Utility </a:t>
            </a:r>
            <a:r>
              <a:rPr lang="en-US" dirty="0" err="1" smtClean="0"/>
              <a:t>vs</a:t>
            </a:r>
            <a:r>
              <a:rPr lang="en-US" dirty="0" smtClean="0"/>
              <a:t> foundation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 a schism appeared between the theory and the practice of the calculus as the level of </a:t>
            </a:r>
            <a:r>
              <a:rPr lang="en-US" sz="2400" dirty="0" err="1" smtClean="0"/>
              <a:t>rigour</a:t>
            </a:r>
            <a:r>
              <a:rPr lang="en-US" sz="2400" dirty="0" smtClean="0"/>
              <a:t> in the calculus was raised: the </a:t>
            </a:r>
            <a:r>
              <a:rPr lang="en-US" sz="2400" dirty="0" err="1" smtClean="0"/>
              <a:t>foundationalists</a:t>
            </a:r>
            <a:r>
              <a:rPr lang="en-US" sz="2400" dirty="0" smtClean="0"/>
              <a:t> had one set of rules, the practitioners another. The situation has persisted to this day, with quite unfortunate and unnecessary confusions for students. It is a common experience for them to learn … that infinitesimally small differentials do not exist, but to use them constantly in the mathematical physics lectures. “</a:t>
            </a:r>
          </a:p>
          <a:p>
            <a:pPr marL="0" indent="0">
              <a:buNone/>
            </a:pPr>
            <a:endParaRPr lang="en-US" sz="2400" dirty="0"/>
          </a:p>
          <a:p>
            <a:pPr marL="0" indent="0">
              <a:buNone/>
            </a:pPr>
            <a:r>
              <a:rPr lang="en-US" sz="2400" dirty="0" smtClean="0"/>
              <a:t>Ian Grattan-</a:t>
            </a:r>
            <a:r>
              <a:rPr lang="en-US" sz="2400" dirty="0" err="1" smtClean="0"/>
              <a:t>Guiness</a:t>
            </a:r>
            <a:r>
              <a:rPr lang="en-US" sz="2400" dirty="0" smtClean="0"/>
              <a:t> - “From the Calculus to Set Theory 1630-1920”</a:t>
            </a:r>
            <a:endParaRPr lang="en-US" sz="2400" dirty="0"/>
          </a:p>
        </p:txBody>
      </p:sp>
    </p:spTree>
    <p:extLst>
      <p:ext uri="{BB962C8B-B14F-4D97-AF65-F5344CB8AC3E}">
        <p14:creationId xmlns:p14="http://schemas.microsoft.com/office/powerpoint/2010/main" val="528824014"/>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4083" y="1141786"/>
            <a:ext cx="7655442" cy="1846659"/>
          </a:xfrm>
          <a:prstGeom prst="rect">
            <a:avLst/>
          </a:prstGeom>
          <a:noFill/>
        </p:spPr>
        <p:txBody>
          <a:bodyPr wrap="square" rtlCol="0">
            <a:spAutoFit/>
          </a:bodyPr>
          <a:lstStyle/>
          <a:p>
            <a:r>
              <a:rPr lang="en-US" sz="2400">
                <a:latin typeface="Inconsolata"/>
                <a:cs typeface="Inconsolata"/>
              </a:rPr>
              <a:t>(((λ</a:t>
            </a:r>
            <a:r>
              <a:rPr lang="en-US" sz="2400">
                <a:solidFill>
                  <a:srgbClr val="FF0000"/>
                </a:solidFill>
                <a:latin typeface="Inconsolata"/>
                <a:cs typeface="Inconsolata"/>
              </a:rPr>
              <a:t>x</a:t>
            </a:r>
            <a:r>
              <a:rPr lang="en-US" sz="2400">
                <a:latin typeface="Inconsolata"/>
                <a:cs typeface="Inconsolata"/>
              </a:rPr>
              <a:t>y.</a:t>
            </a:r>
            <a:r>
              <a:rPr lang="en-US" sz="2400">
                <a:solidFill>
                  <a:srgbClr val="FF0000"/>
                </a:solidFill>
                <a:latin typeface="Inconsolata"/>
                <a:cs typeface="Inconsolata"/>
              </a:rPr>
              <a:t>x</a:t>
            </a:r>
            <a:r>
              <a:rPr lang="en-US" sz="2400">
                <a:latin typeface="Inconsolata"/>
                <a:cs typeface="Inconsolata"/>
              </a:rPr>
              <a:t>y)(</a:t>
            </a:r>
            <a:r>
              <a:rPr lang="en-US" sz="2400">
                <a:solidFill>
                  <a:srgbClr val="FF0000"/>
                </a:solidFill>
                <a:latin typeface="Inconsolata"/>
                <a:cs typeface="Inconsolata"/>
              </a:rPr>
              <a:t>λab.b</a:t>
            </a:r>
            <a:r>
              <a:rPr lang="en-US" sz="2400">
                <a:latin typeface="Inconsolata"/>
                <a:cs typeface="Inconsolata"/>
              </a:rPr>
              <a:t>))(λef.e)</a:t>
            </a:r>
            <a:r>
              <a:rPr lang="en-US" sz="2400">
                <a:solidFill>
                  <a:srgbClr val="000000"/>
                </a:solidFill>
                <a:latin typeface="Inconsolata"/>
                <a:cs typeface="Inconsolata"/>
              </a:rPr>
              <a:t>)</a:t>
            </a:r>
            <a:r>
              <a:rPr lang="en-US" sz="2400">
                <a:latin typeface="Inconsolata"/>
                <a:cs typeface="Inconsolata"/>
              </a:rPr>
              <a:t>(λst.t)</a:t>
            </a:r>
          </a:p>
          <a:p>
            <a:r>
              <a:rPr lang="en-US" sz="2400">
                <a:latin typeface="Inconsolata"/>
                <a:cs typeface="Inconsolata"/>
              </a:rPr>
              <a:t>((λy.(</a:t>
            </a:r>
            <a:r>
              <a:rPr lang="en-US" sz="2400">
                <a:solidFill>
                  <a:srgbClr val="FF0000"/>
                </a:solidFill>
                <a:latin typeface="Inconsolata"/>
                <a:cs typeface="Inconsolata"/>
              </a:rPr>
              <a:t>λab.b</a:t>
            </a:r>
            <a:r>
              <a:rPr lang="en-US" sz="2400">
                <a:solidFill>
                  <a:srgbClr val="000000"/>
                </a:solidFill>
                <a:latin typeface="Inconsolata"/>
                <a:cs typeface="Inconsolata"/>
              </a:rPr>
              <a:t>)</a:t>
            </a:r>
            <a:r>
              <a:rPr lang="en-US" sz="2400">
                <a:latin typeface="Inconsolata"/>
                <a:cs typeface="Inconsolata"/>
              </a:rPr>
              <a:t>y)(λef.e)</a:t>
            </a:r>
            <a:r>
              <a:rPr lang="en-US" sz="2400">
                <a:solidFill>
                  <a:srgbClr val="000000"/>
                </a:solidFill>
                <a:latin typeface="Inconsolata"/>
                <a:cs typeface="Inconsolata"/>
              </a:rPr>
              <a:t>)</a:t>
            </a:r>
            <a:r>
              <a:rPr lang="en-US" sz="2400">
                <a:latin typeface="Inconsolata"/>
                <a:cs typeface="Inconsolata"/>
              </a:rPr>
              <a:t>(λst.t)</a:t>
            </a:r>
            <a:endParaRPr lang="en-US" sz="2400"/>
          </a:p>
          <a:p>
            <a:endParaRPr lang="en-US" sz="2400"/>
          </a:p>
          <a:p>
            <a:endParaRPr lang="en-US" sz="2400"/>
          </a:p>
          <a:p>
            <a:endParaRPr lang="en-US"/>
          </a:p>
        </p:txBody>
      </p:sp>
    </p:spTree>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4083" y="1141786"/>
            <a:ext cx="7655442" cy="1846659"/>
          </a:xfrm>
          <a:prstGeom prst="rect">
            <a:avLst/>
          </a:prstGeom>
          <a:noFill/>
        </p:spPr>
        <p:txBody>
          <a:bodyPr wrap="square" rtlCol="0">
            <a:spAutoFit/>
          </a:bodyPr>
          <a:lstStyle/>
          <a:p>
            <a:r>
              <a:rPr lang="en-US" sz="2400">
                <a:latin typeface="Inconsolata"/>
                <a:cs typeface="Inconsolata"/>
              </a:rPr>
              <a:t>(((</a:t>
            </a:r>
            <a:r>
              <a:rPr lang="en-US" sz="2400">
                <a:solidFill>
                  <a:srgbClr val="000000"/>
                </a:solidFill>
                <a:latin typeface="Inconsolata"/>
                <a:cs typeface="Inconsolata"/>
              </a:rPr>
              <a:t>λxy.xy)(λab.b)</a:t>
            </a:r>
            <a:r>
              <a:rPr lang="en-US" sz="2400">
                <a:latin typeface="Inconsolata"/>
                <a:cs typeface="Inconsolata"/>
              </a:rPr>
              <a:t>)(λef.e)</a:t>
            </a:r>
            <a:r>
              <a:rPr lang="en-US" sz="2400">
                <a:solidFill>
                  <a:srgbClr val="000000"/>
                </a:solidFill>
                <a:latin typeface="Inconsolata"/>
                <a:cs typeface="Inconsolata"/>
              </a:rPr>
              <a:t>)</a:t>
            </a:r>
            <a:r>
              <a:rPr lang="en-US" sz="2400">
                <a:latin typeface="Inconsolata"/>
                <a:cs typeface="Inconsolata"/>
              </a:rPr>
              <a:t>(λst.t)</a:t>
            </a:r>
          </a:p>
          <a:p>
            <a:r>
              <a:rPr lang="en-US" sz="2400">
                <a:latin typeface="Inconsolata"/>
                <a:cs typeface="Inconsolata"/>
              </a:rPr>
              <a:t>((λ</a:t>
            </a:r>
            <a:r>
              <a:rPr lang="en-US" sz="2400">
                <a:solidFill>
                  <a:srgbClr val="FF0000"/>
                </a:solidFill>
                <a:latin typeface="Inconsolata"/>
                <a:cs typeface="Inconsolata"/>
              </a:rPr>
              <a:t>y</a:t>
            </a:r>
            <a:r>
              <a:rPr lang="en-US" sz="2400">
                <a:latin typeface="Inconsolata"/>
                <a:cs typeface="Inconsolata"/>
              </a:rPr>
              <a:t>.(λab.b)</a:t>
            </a:r>
            <a:r>
              <a:rPr lang="en-US" sz="2400">
                <a:solidFill>
                  <a:srgbClr val="FF0000"/>
                </a:solidFill>
                <a:latin typeface="Inconsolata"/>
                <a:cs typeface="Inconsolata"/>
              </a:rPr>
              <a:t>y</a:t>
            </a:r>
            <a:r>
              <a:rPr lang="en-US" sz="2400">
                <a:latin typeface="Inconsolata"/>
                <a:cs typeface="Inconsolata"/>
              </a:rPr>
              <a:t>)(</a:t>
            </a:r>
            <a:r>
              <a:rPr lang="en-US" sz="2400">
                <a:solidFill>
                  <a:srgbClr val="FF0000"/>
                </a:solidFill>
                <a:latin typeface="Inconsolata"/>
                <a:cs typeface="Inconsolata"/>
              </a:rPr>
              <a:t>λef.e</a:t>
            </a:r>
            <a:r>
              <a:rPr lang="en-US" sz="2400">
                <a:latin typeface="Inconsolata"/>
                <a:cs typeface="Inconsolata"/>
              </a:rPr>
              <a:t>)</a:t>
            </a:r>
            <a:r>
              <a:rPr lang="en-US" sz="2400">
                <a:solidFill>
                  <a:srgbClr val="000000"/>
                </a:solidFill>
                <a:latin typeface="Inconsolata"/>
                <a:cs typeface="Inconsolata"/>
              </a:rPr>
              <a:t>)</a:t>
            </a:r>
            <a:r>
              <a:rPr lang="en-US" sz="2400">
                <a:latin typeface="Inconsolata"/>
                <a:cs typeface="Inconsolata"/>
              </a:rPr>
              <a:t>(λst.t)</a:t>
            </a:r>
            <a:endParaRPr lang="en-US" sz="2400"/>
          </a:p>
          <a:p>
            <a:endParaRPr lang="en-US" sz="2400"/>
          </a:p>
          <a:p>
            <a:endParaRPr lang="en-US" sz="2400"/>
          </a:p>
          <a:p>
            <a:endParaRPr lang="en-US"/>
          </a:p>
        </p:txBody>
      </p:sp>
    </p:spTree>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4083" y="1141786"/>
            <a:ext cx="7655442" cy="2585323"/>
          </a:xfrm>
          <a:prstGeom prst="rect">
            <a:avLst/>
          </a:prstGeom>
          <a:noFill/>
        </p:spPr>
        <p:txBody>
          <a:bodyPr wrap="square" rtlCol="0">
            <a:spAutoFit/>
          </a:bodyPr>
          <a:lstStyle/>
          <a:p>
            <a:r>
              <a:rPr lang="en-US" sz="2400">
                <a:latin typeface="Inconsolata"/>
                <a:cs typeface="Inconsolata"/>
              </a:rPr>
              <a:t>(((</a:t>
            </a:r>
            <a:r>
              <a:rPr lang="en-US" sz="2400">
                <a:solidFill>
                  <a:srgbClr val="000000"/>
                </a:solidFill>
                <a:latin typeface="Inconsolata"/>
                <a:cs typeface="Inconsolata"/>
              </a:rPr>
              <a:t>λxy.xy)(λab.b)</a:t>
            </a:r>
            <a:r>
              <a:rPr lang="en-US" sz="2400">
                <a:latin typeface="Inconsolata"/>
                <a:cs typeface="Inconsolata"/>
              </a:rPr>
              <a:t>)(λef.e)</a:t>
            </a:r>
            <a:r>
              <a:rPr lang="en-US" sz="2400">
                <a:solidFill>
                  <a:srgbClr val="000000"/>
                </a:solidFill>
                <a:latin typeface="Inconsolata"/>
                <a:cs typeface="Inconsolata"/>
              </a:rPr>
              <a:t>)</a:t>
            </a:r>
            <a:r>
              <a:rPr lang="en-US" sz="2400">
                <a:latin typeface="Inconsolata"/>
                <a:cs typeface="Inconsolata"/>
              </a:rPr>
              <a:t>(λst.t)</a:t>
            </a:r>
          </a:p>
          <a:p>
            <a:r>
              <a:rPr lang="en-US" sz="2400">
                <a:latin typeface="Inconsolata"/>
                <a:cs typeface="Inconsolata"/>
              </a:rPr>
              <a:t>((λ</a:t>
            </a:r>
            <a:r>
              <a:rPr lang="en-US" sz="2400">
                <a:solidFill>
                  <a:srgbClr val="FF0000"/>
                </a:solidFill>
                <a:latin typeface="Inconsolata"/>
                <a:cs typeface="Inconsolata"/>
              </a:rPr>
              <a:t>y</a:t>
            </a:r>
            <a:r>
              <a:rPr lang="en-US" sz="2400">
                <a:latin typeface="Inconsolata"/>
                <a:cs typeface="Inconsolata"/>
              </a:rPr>
              <a:t>.(λab.b)</a:t>
            </a:r>
            <a:r>
              <a:rPr lang="en-US" sz="2400">
                <a:solidFill>
                  <a:srgbClr val="FF0000"/>
                </a:solidFill>
                <a:latin typeface="Inconsolata"/>
                <a:cs typeface="Inconsolata"/>
              </a:rPr>
              <a:t>y</a:t>
            </a:r>
            <a:r>
              <a:rPr lang="en-US" sz="2400">
                <a:latin typeface="Inconsolata"/>
                <a:cs typeface="Inconsolata"/>
              </a:rPr>
              <a:t>)(</a:t>
            </a:r>
            <a:r>
              <a:rPr lang="en-US" sz="2400">
                <a:solidFill>
                  <a:srgbClr val="FF0000"/>
                </a:solidFill>
                <a:latin typeface="Inconsolata"/>
                <a:cs typeface="Inconsolata"/>
              </a:rPr>
              <a:t>λef.e</a:t>
            </a:r>
            <a:r>
              <a:rPr lang="en-US" sz="2400">
                <a:latin typeface="Inconsolata"/>
                <a:cs typeface="Inconsolata"/>
              </a:rPr>
              <a:t>)</a:t>
            </a:r>
            <a:r>
              <a:rPr lang="en-US" sz="2400">
                <a:solidFill>
                  <a:srgbClr val="000000"/>
                </a:solidFill>
                <a:latin typeface="Inconsolata"/>
                <a:cs typeface="Inconsolata"/>
              </a:rPr>
              <a:t>)</a:t>
            </a:r>
            <a:r>
              <a:rPr lang="en-US" sz="2400">
                <a:latin typeface="Inconsolata"/>
                <a:cs typeface="Inconsolata"/>
              </a:rPr>
              <a:t>(λst.t)</a:t>
            </a:r>
          </a:p>
          <a:p>
            <a:r>
              <a:rPr lang="en-US" sz="2400">
                <a:latin typeface="Inconsolata"/>
                <a:cs typeface="Inconsolata"/>
              </a:rPr>
              <a:t>((λab.b)</a:t>
            </a:r>
            <a:r>
              <a:rPr lang="en-US" sz="2400">
                <a:solidFill>
                  <a:srgbClr val="FF0000"/>
                </a:solidFill>
                <a:latin typeface="Inconsolata"/>
                <a:cs typeface="Inconsolata"/>
              </a:rPr>
              <a:t>λef.e</a:t>
            </a:r>
            <a:r>
              <a:rPr lang="en-US" sz="2400">
                <a:latin typeface="Inconsolata"/>
                <a:cs typeface="Inconsolata"/>
              </a:rPr>
              <a:t>)(λst.t)</a:t>
            </a:r>
            <a:endParaRPr lang="en-US" sz="2400"/>
          </a:p>
          <a:p>
            <a:endParaRPr lang="en-US" sz="2400"/>
          </a:p>
          <a:p>
            <a:endParaRPr lang="en-US" sz="2400"/>
          </a:p>
          <a:p>
            <a:endParaRPr lang="en-US" sz="2400"/>
          </a:p>
          <a:p>
            <a:endParaRPr lang="en-US"/>
          </a:p>
        </p:txBody>
      </p:sp>
    </p:spTree>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4083" y="1141786"/>
            <a:ext cx="7655442" cy="2585323"/>
          </a:xfrm>
          <a:prstGeom prst="rect">
            <a:avLst/>
          </a:prstGeom>
          <a:noFill/>
        </p:spPr>
        <p:txBody>
          <a:bodyPr wrap="square" rtlCol="0">
            <a:spAutoFit/>
          </a:bodyPr>
          <a:lstStyle/>
          <a:p>
            <a:r>
              <a:rPr lang="en-US" sz="2400">
                <a:latin typeface="Inconsolata"/>
                <a:cs typeface="Inconsolata"/>
              </a:rPr>
              <a:t>(((</a:t>
            </a:r>
            <a:r>
              <a:rPr lang="en-US" sz="2400">
                <a:solidFill>
                  <a:srgbClr val="000000"/>
                </a:solidFill>
                <a:latin typeface="Inconsolata"/>
                <a:cs typeface="Inconsolata"/>
              </a:rPr>
              <a:t>λxy.xy)(λab.b)</a:t>
            </a:r>
            <a:r>
              <a:rPr lang="en-US" sz="2400">
                <a:latin typeface="Inconsolata"/>
                <a:cs typeface="Inconsolata"/>
              </a:rPr>
              <a:t>)(λef.e)</a:t>
            </a:r>
            <a:r>
              <a:rPr lang="en-US" sz="2400">
                <a:solidFill>
                  <a:srgbClr val="000000"/>
                </a:solidFill>
                <a:latin typeface="Inconsolata"/>
                <a:cs typeface="Inconsolata"/>
              </a:rPr>
              <a:t>)</a:t>
            </a:r>
            <a:r>
              <a:rPr lang="en-US" sz="2400">
                <a:latin typeface="Inconsolata"/>
                <a:cs typeface="Inconsolata"/>
              </a:rPr>
              <a:t>(λst.t)</a:t>
            </a:r>
          </a:p>
          <a:p>
            <a:r>
              <a:rPr lang="en-US" sz="2400">
                <a:latin typeface="Inconsolata"/>
                <a:cs typeface="Inconsolata"/>
              </a:rPr>
              <a:t>((λy.(λab.b)y)(λef.e))(λst.t)</a:t>
            </a:r>
          </a:p>
          <a:p>
            <a:r>
              <a:rPr lang="en-US" sz="2400">
                <a:latin typeface="Inconsolata"/>
                <a:cs typeface="Inconsolata"/>
              </a:rPr>
              <a:t>((</a:t>
            </a:r>
            <a:r>
              <a:rPr lang="en-US" sz="2400">
                <a:solidFill>
                  <a:srgbClr val="FF0000"/>
                </a:solidFill>
                <a:latin typeface="Inconsolata"/>
                <a:cs typeface="Inconsolata"/>
              </a:rPr>
              <a:t>λa.λb.b</a:t>
            </a:r>
            <a:r>
              <a:rPr lang="en-US" sz="2400">
                <a:latin typeface="Inconsolata"/>
                <a:cs typeface="Inconsolata"/>
              </a:rPr>
              <a:t>)λef.e)(λst.t)</a:t>
            </a:r>
            <a:endParaRPr lang="en-US" sz="2400"/>
          </a:p>
          <a:p>
            <a:endParaRPr lang="en-US" sz="2400"/>
          </a:p>
          <a:p>
            <a:endParaRPr lang="en-US" sz="2400"/>
          </a:p>
          <a:p>
            <a:endParaRPr lang="en-US" sz="2400"/>
          </a:p>
          <a:p>
            <a:endParaRPr lang="en-US"/>
          </a:p>
        </p:txBody>
      </p:sp>
    </p:spTree>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4083" y="1141786"/>
            <a:ext cx="7655442" cy="2585323"/>
          </a:xfrm>
          <a:prstGeom prst="rect">
            <a:avLst/>
          </a:prstGeom>
          <a:noFill/>
        </p:spPr>
        <p:txBody>
          <a:bodyPr wrap="square" rtlCol="0">
            <a:spAutoFit/>
          </a:bodyPr>
          <a:lstStyle/>
          <a:p>
            <a:r>
              <a:rPr lang="en-US" sz="2400">
                <a:latin typeface="Inconsolata"/>
                <a:cs typeface="Inconsolata"/>
              </a:rPr>
              <a:t>(((</a:t>
            </a:r>
            <a:r>
              <a:rPr lang="en-US" sz="2400">
                <a:solidFill>
                  <a:srgbClr val="000000"/>
                </a:solidFill>
                <a:latin typeface="Inconsolata"/>
                <a:cs typeface="Inconsolata"/>
              </a:rPr>
              <a:t>λxy.xy)(λab.b)</a:t>
            </a:r>
            <a:r>
              <a:rPr lang="en-US" sz="2400">
                <a:latin typeface="Inconsolata"/>
                <a:cs typeface="Inconsolata"/>
              </a:rPr>
              <a:t>)(λef.e)</a:t>
            </a:r>
            <a:r>
              <a:rPr lang="en-US" sz="2400">
                <a:solidFill>
                  <a:srgbClr val="000000"/>
                </a:solidFill>
                <a:latin typeface="Inconsolata"/>
                <a:cs typeface="Inconsolata"/>
              </a:rPr>
              <a:t>)</a:t>
            </a:r>
            <a:r>
              <a:rPr lang="en-US" sz="2400">
                <a:latin typeface="Inconsolata"/>
                <a:cs typeface="Inconsolata"/>
              </a:rPr>
              <a:t>(λst.t)</a:t>
            </a:r>
          </a:p>
          <a:p>
            <a:r>
              <a:rPr lang="en-US" sz="2400">
                <a:latin typeface="Inconsolata"/>
                <a:cs typeface="Inconsolata"/>
              </a:rPr>
              <a:t>((λy.(λab.b)y)(λef.e))(λst.t)</a:t>
            </a:r>
          </a:p>
          <a:p>
            <a:r>
              <a:rPr lang="en-US" sz="2400">
                <a:latin typeface="Inconsolata"/>
                <a:cs typeface="Inconsolata"/>
              </a:rPr>
              <a:t>((λ</a:t>
            </a:r>
            <a:r>
              <a:rPr lang="en-US" sz="2400">
                <a:solidFill>
                  <a:srgbClr val="FF0000"/>
                </a:solidFill>
                <a:latin typeface="Inconsolata"/>
                <a:cs typeface="Inconsolata"/>
              </a:rPr>
              <a:t>a</a:t>
            </a:r>
            <a:r>
              <a:rPr lang="en-US" sz="2400">
                <a:latin typeface="Inconsolata"/>
                <a:cs typeface="Inconsolata"/>
              </a:rPr>
              <a:t>.λb.b)</a:t>
            </a:r>
            <a:r>
              <a:rPr lang="en-US" sz="2400">
                <a:solidFill>
                  <a:srgbClr val="FF0000"/>
                </a:solidFill>
                <a:latin typeface="Inconsolata"/>
                <a:cs typeface="Inconsolata"/>
              </a:rPr>
              <a:t>λef.e</a:t>
            </a:r>
            <a:r>
              <a:rPr lang="en-US" sz="2400">
                <a:latin typeface="Inconsolata"/>
                <a:cs typeface="Inconsolata"/>
              </a:rPr>
              <a:t>)(λst.t)</a:t>
            </a:r>
            <a:endParaRPr lang="en-US" sz="2400"/>
          </a:p>
          <a:p>
            <a:endParaRPr lang="en-US" sz="2400"/>
          </a:p>
          <a:p>
            <a:endParaRPr lang="en-US" sz="2400"/>
          </a:p>
          <a:p>
            <a:endParaRPr lang="en-US" sz="2400"/>
          </a:p>
          <a:p>
            <a:endParaRPr lang="en-US"/>
          </a:p>
        </p:txBody>
      </p:sp>
    </p:spTree>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4083" y="1141786"/>
            <a:ext cx="7655442" cy="3323987"/>
          </a:xfrm>
          <a:prstGeom prst="rect">
            <a:avLst/>
          </a:prstGeom>
          <a:noFill/>
        </p:spPr>
        <p:txBody>
          <a:bodyPr wrap="square" rtlCol="0">
            <a:spAutoFit/>
          </a:bodyPr>
          <a:lstStyle/>
          <a:p>
            <a:r>
              <a:rPr lang="en-US" sz="2400">
                <a:latin typeface="Inconsolata"/>
                <a:cs typeface="Inconsolata"/>
              </a:rPr>
              <a:t>(((</a:t>
            </a:r>
            <a:r>
              <a:rPr lang="en-US" sz="2400">
                <a:solidFill>
                  <a:srgbClr val="000000"/>
                </a:solidFill>
                <a:latin typeface="Inconsolata"/>
                <a:cs typeface="Inconsolata"/>
              </a:rPr>
              <a:t>λxy.xy)(λab.b)</a:t>
            </a:r>
            <a:r>
              <a:rPr lang="en-US" sz="2400">
                <a:latin typeface="Inconsolata"/>
                <a:cs typeface="Inconsolata"/>
              </a:rPr>
              <a:t>)(λef.e)</a:t>
            </a:r>
            <a:r>
              <a:rPr lang="en-US" sz="2400">
                <a:solidFill>
                  <a:srgbClr val="000000"/>
                </a:solidFill>
                <a:latin typeface="Inconsolata"/>
                <a:cs typeface="Inconsolata"/>
              </a:rPr>
              <a:t>)</a:t>
            </a:r>
            <a:r>
              <a:rPr lang="en-US" sz="2400">
                <a:latin typeface="Inconsolata"/>
                <a:cs typeface="Inconsolata"/>
              </a:rPr>
              <a:t>(λst.t)</a:t>
            </a:r>
          </a:p>
          <a:p>
            <a:r>
              <a:rPr lang="en-US" sz="2400">
                <a:latin typeface="Inconsolata"/>
                <a:cs typeface="Inconsolata"/>
              </a:rPr>
              <a:t>((λy.(λab.b)y)(λef.e))(λst.t)</a:t>
            </a:r>
          </a:p>
          <a:p>
            <a:r>
              <a:rPr lang="en-US" sz="2400">
                <a:latin typeface="Inconsolata"/>
                <a:cs typeface="Inconsolata"/>
              </a:rPr>
              <a:t>((λ</a:t>
            </a:r>
            <a:r>
              <a:rPr lang="en-US" sz="2400">
                <a:solidFill>
                  <a:srgbClr val="FF0000"/>
                </a:solidFill>
                <a:latin typeface="Inconsolata"/>
                <a:cs typeface="Inconsolata"/>
              </a:rPr>
              <a:t>a</a:t>
            </a:r>
            <a:r>
              <a:rPr lang="en-US" sz="2400">
                <a:latin typeface="Inconsolata"/>
                <a:cs typeface="Inconsolata"/>
              </a:rPr>
              <a:t>.λb.b)</a:t>
            </a:r>
            <a:r>
              <a:rPr lang="en-US" sz="2400">
                <a:solidFill>
                  <a:srgbClr val="FF0000"/>
                </a:solidFill>
                <a:latin typeface="Inconsolata"/>
                <a:cs typeface="Inconsolata"/>
              </a:rPr>
              <a:t>λef.e</a:t>
            </a:r>
            <a:r>
              <a:rPr lang="en-US" sz="2400">
                <a:latin typeface="Inconsolata"/>
                <a:cs typeface="Inconsolata"/>
              </a:rPr>
              <a:t>)(λst.t)</a:t>
            </a:r>
          </a:p>
          <a:p>
            <a:r>
              <a:rPr lang="en-US" sz="2400">
                <a:latin typeface="Inconsolata"/>
                <a:cs typeface="Inconsolata"/>
              </a:rPr>
              <a:t>(λb.b)(λst.t)</a:t>
            </a:r>
            <a:endParaRPr lang="en-US" sz="2400"/>
          </a:p>
          <a:p>
            <a:endParaRPr lang="en-US" sz="2400"/>
          </a:p>
          <a:p>
            <a:endParaRPr lang="en-US" sz="2400"/>
          </a:p>
          <a:p>
            <a:endParaRPr lang="en-US" sz="2400"/>
          </a:p>
          <a:p>
            <a:endParaRPr lang="en-US" sz="2400"/>
          </a:p>
          <a:p>
            <a:endParaRPr lang="en-US"/>
          </a:p>
        </p:txBody>
      </p:sp>
    </p:spTree>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4083" y="1141786"/>
            <a:ext cx="7655442" cy="3323987"/>
          </a:xfrm>
          <a:prstGeom prst="rect">
            <a:avLst/>
          </a:prstGeom>
          <a:noFill/>
        </p:spPr>
        <p:txBody>
          <a:bodyPr wrap="square" rtlCol="0">
            <a:spAutoFit/>
          </a:bodyPr>
          <a:lstStyle/>
          <a:p>
            <a:r>
              <a:rPr lang="en-US" sz="2400" dirty="0">
                <a:latin typeface="Inconsolata"/>
                <a:cs typeface="Inconsolata"/>
              </a:rPr>
              <a:t>(((</a:t>
            </a:r>
            <a:r>
              <a:rPr lang="en-US" sz="2400" dirty="0" err="1">
                <a:solidFill>
                  <a:srgbClr val="000000"/>
                </a:solidFill>
                <a:latin typeface="Inconsolata"/>
                <a:cs typeface="Inconsolata"/>
              </a:rPr>
              <a:t>λxy.xy)(λab.b)</a:t>
            </a:r>
            <a:r>
              <a:rPr lang="en-US" sz="2400" dirty="0" err="1">
                <a:latin typeface="Inconsolata"/>
                <a:cs typeface="Inconsolata"/>
              </a:rPr>
              <a:t>)(λef.e)</a:t>
            </a:r>
            <a:r>
              <a:rPr lang="en-US" sz="2400" dirty="0" err="1">
                <a:solidFill>
                  <a:srgbClr val="000000"/>
                </a:solidFill>
                <a:latin typeface="Inconsolata"/>
                <a:cs typeface="Inconsolata"/>
              </a:rPr>
              <a:t>)</a:t>
            </a:r>
            <a:r>
              <a:rPr lang="en-US" sz="2400" dirty="0" err="1">
                <a:latin typeface="Inconsolata"/>
                <a:cs typeface="Inconsolata"/>
              </a:rPr>
              <a:t>(λst.t</a:t>
            </a:r>
            <a:r>
              <a:rPr lang="en-US" sz="2400" dirty="0">
                <a:latin typeface="Inconsolata"/>
                <a:cs typeface="Inconsolata"/>
              </a:rPr>
              <a:t>)</a:t>
            </a:r>
          </a:p>
          <a:p>
            <a:r>
              <a:rPr lang="en-US" sz="2400" dirty="0">
                <a:latin typeface="Inconsolata"/>
                <a:cs typeface="Inconsolata"/>
              </a:rPr>
              <a:t>((</a:t>
            </a:r>
            <a:r>
              <a:rPr lang="en-US" sz="2400" dirty="0" err="1">
                <a:latin typeface="Inconsolata"/>
                <a:cs typeface="Inconsolata"/>
              </a:rPr>
              <a:t>λy.(λab.b)y)(λef.e))(λst.t</a:t>
            </a:r>
            <a:r>
              <a:rPr lang="en-US" sz="2400" dirty="0">
                <a:latin typeface="Inconsolata"/>
                <a:cs typeface="Inconsolata"/>
              </a:rPr>
              <a:t>)</a:t>
            </a:r>
          </a:p>
          <a:p>
            <a:r>
              <a:rPr lang="en-US" sz="2400" dirty="0">
                <a:latin typeface="Inconsolata"/>
                <a:cs typeface="Inconsolata"/>
              </a:rPr>
              <a:t>((</a:t>
            </a:r>
            <a:r>
              <a:rPr lang="en-US" sz="2400" dirty="0" err="1">
                <a:latin typeface="Inconsolata"/>
                <a:cs typeface="Inconsolata"/>
              </a:rPr>
              <a:t>λa.λb.b)λef.e)(λst.t</a:t>
            </a:r>
            <a:r>
              <a:rPr lang="en-US" sz="2400" dirty="0">
                <a:latin typeface="Inconsolata"/>
                <a:cs typeface="Inconsolata"/>
              </a:rPr>
              <a:t>)</a:t>
            </a:r>
          </a:p>
          <a:p>
            <a:r>
              <a:rPr lang="en-US" sz="2400" dirty="0">
                <a:latin typeface="Inconsolata"/>
                <a:cs typeface="Inconsolata"/>
              </a:rPr>
              <a:t>(</a:t>
            </a:r>
            <a:r>
              <a:rPr lang="en-US" sz="2400" dirty="0" err="1">
                <a:latin typeface="Inconsolata"/>
                <a:cs typeface="Inconsolata"/>
              </a:rPr>
              <a:t>λ</a:t>
            </a:r>
            <a:r>
              <a:rPr lang="en-US" sz="2400" dirty="0" err="1">
                <a:solidFill>
                  <a:srgbClr val="FF0000"/>
                </a:solidFill>
                <a:latin typeface="Inconsolata"/>
                <a:cs typeface="Inconsolata"/>
              </a:rPr>
              <a:t>b</a:t>
            </a:r>
            <a:r>
              <a:rPr lang="en-US" sz="2400" dirty="0" err="1">
                <a:latin typeface="Inconsolata"/>
                <a:cs typeface="Inconsolata"/>
              </a:rPr>
              <a:t>.</a:t>
            </a:r>
            <a:r>
              <a:rPr lang="en-US" sz="2400" dirty="0" err="1">
                <a:solidFill>
                  <a:srgbClr val="FF0000"/>
                </a:solidFill>
                <a:latin typeface="Inconsolata"/>
                <a:cs typeface="Inconsolata"/>
              </a:rPr>
              <a:t>b</a:t>
            </a:r>
            <a:r>
              <a:rPr lang="en-US" sz="2400" dirty="0" err="1">
                <a:latin typeface="Inconsolata"/>
                <a:cs typeface="Inconsolata"/>
              </a:rPr>
              <a:t>)(</a:t>
            </a:r>
            <a:r>
              <a:rPr lang="en-US" sz="2400" dirty="0" err="1">
                <a:solidFill>
                  <a:srgbClr val="FF0000"/>
                </a:solidFill>
                <a:latin typeface="Inconsolata"/>
                <a:cs typeface="Inconsolata"/>
              </a:rPr>
              <a:t>λst.t</a:t>
            </a:r>
            <a:r>
              <a:rPr lang="en-US" sz="2400" dirty="0">
                <a:latin typeface="Inconsolata"/>
                <a:cs typeface="Inconsolata"/>
              </a:rPr>
              <a:t>)</a:t>
            </a:r>
            <a:endParaRPr lang="en-US" sz="2400" dirty="0"/>
          </a:p>
          <a:p>
            <a:endParaRPr lang="en-US" sz="2400" dirty="0"/>
          </a:p>
          <a:p>
            <a:endParaRPr lang="en-US" sz="2400" dirty="0"/>
          </a:p>
          <a:p>
            <a:endParaRPr lang="en-US" sz="2400" dirty="0"/>
          </a:p>
          <a:p>
            <a:endParaRPr lang="en-US" sz="2400" dirty="0"/>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4083" y="1141786"/>
            <a:ext cx="7655442" cy="3693319"/>
          </a:xfrm>
          <a:prstGeom prst="rect">
            <a:avLst/>
          </a:prstGeom>
          <a:noFill/>
        </p:spPr>
        <p:txBody>
          <a:bodyPr wrap="square" rtlCol="0">
            <a:spAutoFit/>
          </a:bodyPr>
          <a:lstStyle/>
          <a:p>
            <a:r>
              <a:rPr lang="en-US" sz="2400">
                <a:latin typeface="Inconsolata"/>
                <a:cs typeface="Inconsolata"/>
              </a:rPr>
              <a:t>(((</a:t>
            </a:r>
            <a:r>
              <a:rPr lang="en-US" sz="2400">
                <a:solidFill>
                  <a:srgbClr val="000000"/>
                </a:solidFill>
                <a:latin typeface="Inconsolata"/>
                <a:cs typeface="Inconsolata"/>
              </a:rPr>
              <a:t>λxy.xy)(λab.b)</a:t>
            </a:r>
            <a:r>
              <a:rPr lang="en-US" sz="2400">
                <a:latin typeface="Inconsolata"/>
                <a:cs typeface="Inconsolata"/>
              </a:rPr>
              <a:t>)(λef.e)</a:t>
            </a:r>
            <a:r>
              <a:rPr lang="en-US" sz="2400">
                <a:solidFill>
                  <a:srgbClr val="000000"/>
                </a:solidFill>
                <a:latin typeface="Inconsolata"/>
                <a:cs typeface="Inconsolata"/>
              </a:rPr>
              <a:t>)</a:t>
            </a:r>
            <a:r>
              <a:rPr lang="en-US" sz="2400">
                <a:latin typeface="Inconsolata"/>
                <a:cs typeface="Inconsolata"/>
              </a:rPr>
              <a:t>(λst.t)</a:t>
            </a:r>
          </a:p>
          <a:p>
            <a:r>
              <a:rPr lang="en-US" sz="2400">
                <a:latin typeface="Inconsolata"/>
                <a:cs typeface="Inconsolata"/>
              </a:rPr>
              <a:t>((λy.(λab.b)y)(λef.e))(λst.t)</a:t>
            </a:r>
          </a:p>
          <a:p>
            <a:r>
              <a:rPr lang="en-US" sz="2400">
                <a:latin typeface="Inconsolata"/>
                <a:cs typeface="Inconsolata"/>
              </a:rPr>
              <a:t>((λa.λb.b)λef.e)(λst.t)</a:t>
            </a:r>
          </a:p>
          <a:p>
            <a:r>
              <a:rPr lang="en-US" sz="2400">
                <a:latin typeface="Inconsolata"/>
                <a:cs typeface="Inconsolata"/>
              </a:rPr>
              <a:t>(λ</a:t>
            </a:r>
            <a:r>
              <a:rPr lang="en-US" sz="2400">
                <a:solidFill>
                  <a:srgbClr val="FF0000"/>
                </a:solidFill>
                <a:latin typeface="Inconsolata"/>
                <a:cs typeface="Inconsolata"/>
              </a:rPr>
              <a:t>b</a:t>
            </a:r>
            <a:r>
              <a:rPr lang="en-US" sz="2400">
                <a:latin typeface="Inconsolata"/>
                <a:cs typeface="Inconsolata"/>
              </a:rPr>
              <a:t>.</a:t>
            </a:r>
            <a:r>
              <a:rPr lang="en-US" sz="2400">
                <a:solidFill>
                  <a:srgbClr val="FF0000"/>
                </a:solidFill>
                <a:latin typeface="Inconsolata"/>
                <a:cs typeface="Inconsolata"/>
              </a:rPr>
              <a:t>b</a:t>
            </a:r>
            <a:r>
              <a:rPr lang="en-US" sz="2400">
                <a:latin typeface="Inconsolata"/>
                <a:cs typeface="Inconsolata"/>
              </a:rPr>
              <a:t>)(</a:t>
            </a:r>
            <a:r>
              <a:rPr lang="en-US" sz="2400">
                <a:solidFill>
                  <a:srgbClr val="FF0000"/>
                </a:solidFill>
                <a:latin typeface="Inconsolata"/>
                <a:cs typeface="Inconsolata"/>
              </a:rPr>
              <a:t>λst.t</a:t>
            </a:r>
            <a:r>
              <a:rPr lang="en-US" sz="2400">
                <a:latin typeface="Inconsolata"/>
                <a:cs typeface="Inconsolata"/>
              </a:rPr>
              <a:t>)</a:t>
            </a:r>
          </a:p>
          <a:p>
            <a:r>
              <a:rPr lang="en-US" sz="2400">
                <a:solidFill>
                  <a:srgbClr val="FF0000"/>
                </a:solidFill>
                <a:latin typeface="Inconsolata"/>
                <a:cs typeface="Inconsolata"/>
              </a:rPr>
              <a:t>λst.t</a:t>
            </a:r>
            <a:endParaRPr lang="en-US" sz="2400"/>
          </a:p>
          <a:p>
            <a:endParaRPr lang="en-US" sz="2400"/>
          </a:p>
          <a:p>
            <a:endParaRPr lang="en-US" sz="2400"/>
          </a:p>
          <a:p>
            <a:endParaRPr lang="en-US" sz="2400"/>
          </a:p>
          <a:p>
            <a:endParaRPr lang="en-US" sz="2400"/>
          </a:p>
          <a:p>
            <a:endParaRPr lang="en-US"/>
          </a:p>
        </p:txBody>
      </p:sp>
    </p:spTree>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17498"/>
            <a:ext cx="8229600" cy="5508666"/>
          </a:xfrm>
        </p:spPr>
        <p:txBody>
          <a:bodyPr/>
          <a:lstStyle/>
          <a:p>
            <a:pPr>
              <a:buNone/>
            </a:pPr>
            <a:endParaRPr lang="en-US" dirty="0" smtClean="0"/>
          </a:p>
          <a:p>
            <a:pPr>
              <a:buNone/>
            </a:pPr>
            <a:r>
              <a:rPr lang="en-US" dirty="0" smtClean="0"/>
              <a:t>0 = </a:t>
            </a:r>
            <a:r>
              <a:rPr lang="en-US" dirty="0" err="1" smtClean="0">
                <a:solidFill>
                  <a:srgbClr val="000000"/>
                </a:solidFill>
                <a:latin typeface="Inconsolata"/>
                <a:cs typeface="Inconsolata"/>
              </a:rPr>
              <a:t>λa.λb.b</a:t>
            </a:r>
            <a:endParaRPr lang="en-US" dirty="0" smtClean="0">
              <a:solidFill>
                <a:srgbClr val="000000"/>
              </a:solidFill>
              <a:latin typeface="Inconsolata"/>
              <a:cs typeface="Inconsolata"/>
            </a:endParaRPr>
          </a:p>
          <a:p>
            <a:pPr>
              <a:buNone/>
            </a:pPr>
            <a:r>
              <a:rPr lang="en-US" dirty="0" smtClean="0">
                <a:solidFill>
                  <a:srgbClr val="000000"/>
                </a:solidFill>
                <a:latin typeface="Inconsolata"/>
                <a:cs typeface="Inconsolata"/>
              </a:rPr>
              <a:t>1= </a:t>
            </a:r>
            <a:r>
              <a:rPr lang="en-US" dirty="0" err="1" smtClean="0">
                <a:solidFill>
                  <a:srgbClr val="000000"/>
                </a:solidFill>
                <a:latin typeface="Inconsolata"/>
                <a:cs typeface="Inconsolata"/>
              </a:rPr>
              <a:t>λa.λb.ab</a:t>
            </a:r>
            <a:endParaRPr lang="en-US" dirty="0" smtClean="0">
              <a:solidFill>
                <a:srgbClr val="000000"/>
              </a:solidFill>
              <a:latin typeface="Inconsolata"/>
              <a:cs typeface="Inconsolata"/>
            </a:endParaRPr>
          </a:p>
          <a:p>
            <a:pPr>
              <a:buNone/>
            </a:pPr>
            <a:r>
              <a:rPr lang="en-US" dirty="0" smtClean="0">
                <a:solidFill>
                  <a:srgbClr val="000000"/>
                </a:solidFill>
                <a:latin typeface="Inconsolata"/>
                <a:cs typeface="Inconsolata"/>
              </a:rPr>
              <a:t>2= </a:t>
            </a:r>
            <a:r>
              <a:rPr lang="en-US" dirty="0" err="1" smtClean="0">
                <a:solidFill>
                  <a:srgbClr val="000000"/>
                </a:solidFill>
                <a:latin typeface="Inconsolata"/>
                <a:cs typeface="Inconsolata"/>
              </a:rPr>
              <a:t>λa.λb.a(ab</a:t>
            </a:r>
            <a:r>
              <a:rPr lang="en-US" dirty="0" smtClean="0">
                <a:solidFill>
                  <a:srgbClr val="000000"/>
                </a:solidFill>
                <a:latin typeface="Inconsolata"/>
                <a:cs typeface="Inconsolata"/>
              </a:rPr>
              <a:t>)</a:t>
            </a:r>
            <a:endParaRPr lang="en-US" dirty="0" smtClean="0"/>
          </a:p>
          <a:p>
            <a:pPr>
              <a:buNone/>
            </a:pPr>
            <a:r>
              <a:rPr lang="en-US" dirty="0" smtClean="0">
                <a:solidFill>
                  <a:srgbClr val="000000"/>
                </a:solidFill>
                <a:latin typeface="Inconsolata"/>
                <a:cs typeface="Inconsolata"/>
              </a:rPr>
              <a:t>3= </a:t>
            </a:r>
            <a:r>
              <a:rPr lang="en-US" dirty="0" err="1" smtClean="0">
                <a:solidFill>
                  <a:srgbClr val="000000"/>
                </a:solidFill>
                <a:latin typeface="Inconsolata"/>
                <a:cs typeface="Inconsolata"/>
              </a:rPr>
              <a:t>λa.λb.a(a(ab</a:t>
            </a:r>
            <a:r>
              <a:rPr lang="en-US" dirty="0" smtClean="0">
                <a:solidFill>
                  <a:srgbClr val="000000"/>
                </a:solidFill>
                <a:latin typeface="Inconsolata"/>
                <a:cs typeface="Inconsolata"/>
              </a:rPr>
              <a:t>))</a:t>
            </a:r>
            <a:endParaRPr lang="en-US" dirty="0" smtClean="0"/>
          </a:p>
          <a:p>
            <a:pPr>
              <a:buNone/>
            </a:pPr>
            <a:endParaRPr lang="en-US" dirty="0"/>
          </a:p>
        </p:txBody>
      </p:sp>
      <p:sp>
        <p:nvSpPr>
          <p:cNvPr id="4" name="TextBox 3"/>
          <p:cNvSpPr txBox="1"/>
          <p:nvPr/>
        </p:nvSpPr>
        <p:spPr>
          <a:xfrm>
            <a:off x="457200" y="5254547"/>
            <a:ext cx="7862413" cy="523220"/>
          </a:xfrm>
          <a:prstGeom prst="rect">
            <a:avLst/>
          </a:prstGeom>
          <a:noFill/>
        </p:spPr>
        <p:txBody>
          <a:bodyPr wrap="square" rtlCol="0">
            <a:spAutoFit/>
          </a:bodyPr>
          <a:lstStyle/>
          <a:p>
            <a:r>
              <a:rPr lang="en-US" sz="2800" dirty="0" smtClean="0"/>
              <a:t>Church numerals </a:t>
            </a:r>
            <a:endParaRPr lang="en-US" sz="2800" dirty="0"/>
          </a:p>
        </p:txBody>
      </p:sp>
    </p:spTree>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uring.png"/>
          <p:cNvPicPr>
            <a:picLocks noChangeAspect="1"/>
          </p:cNvPicPr>
          <p:nvPr/>
        </p:nvPicPr>
        <p:blipFill>
          <a:blip r:embed="rId3"/>
          <a:stretch>
            <a:fillRect/>
          </a:stretch>
        </p:blipFill>
        <p:spPr>
          <a:xfrm>
            <a:off x="1535089" y="108365"/>
            <a:ext cx="6028908" cy="5600567"/>
          </a:xfrm>
          <a:prstGeom prst="rect">
            <a:avLst/>
          </a:prstGeom>
        </p:spPr>
      </p:pic>
      <p:sp>
        <p:nvSpPr>
          <p:cNvPr id="3" name="TextBox 2"/>
          <p:cNvSpPr txBox="1"/>
          <p:nvPr/>
        </p:nvSpPr>
        <p:spPr>
          <a:xfrm>
            <a:off x="629214" y="5930299"/>
            <a:ext cx="7760311" cy="646331"/>
          </a:xfrm>
          <a:prstGeom prst="rect">
            <a:avLst/>
          </a:prstGeom>
          <a:noFill/>
        </p:spPr>
        <p:txBody>
          <a:bodyPr wrap="square" rtlCol="0">
            <a:spAutoFit/>
          </a:bodyPr>
          <a:lstStyle/>
          <a:p>
            <a:r>
              <a:rPr lang="en-US" dirty="0" smtClean="0"/>
              <a:t>Turing 1936 – Proves that ‘no’ there isn’t such a general method to tell if a FOL formula is valid. </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Indeed ….</a:t>
            </a:r>
            <a:endParaRPr lang="en-US" dirty="0"/>
          </a:p>
        </p:txBody>
      </p:sp>
      <p:sp>
        <p:nvSpPr>
          <p:cNvPr id="3" name="Content Placeholder 2"/>
          <p:cNvSpPr>
            <a:spLocks noGrp="1"/>
          </p:cNvSpPr>
          <p:nvPr>
            <p:ph idx="1"/>
          </p:nvPr>
        </p:nvSpPr>
        <p:spPr/>
        <p:txBody>
          <a:bodyPr/>
          <a:lstStyle/>
          <a:p>
            <a:pPr marL="0" indent="0">
              <a:buNone/>
            </a:pPr>
            <a:r>
              <a:rPr lang="en-US" sz="2400" dirty="0" smtClean="0"/>
              <a:t>“… take an </a:t>
            </a:r>
            <a:r>
              <a:rPr lang="en-US" sz="2400" i="1" dirty="0" smtClean="0"/>
              <a:t>infinitesimal</a:t>
            </a:r>
            <a:r>
              <a:rPr lang="en-US" sz="2400" dirty="0" smtClean="0"/>
              <a:t> distance and the corresponding </a:t>
            </a:r>
            <a:r>
              <a:rPr lang="en-US" sz="2400" i="1" dirty="0" smtClean="0"/>
              <a:t>infinitesimal</a:t>
            </a:r>
            <a:r>
              <a:rPr lang="en-US" sz="2400" dirty="0" smtClean="0"/>
              <a:t> time, form the ratio, and watch what happens to that ratio as the time that we use gets smaller and smaller and smaller. “</a:t>
            </a:r>
          </a:p>
          <a:p>
            <a:pPr marL="0" indent="0">
              <a:buNone/>
            </a:pPr>
            <a:r>
              <a:rPr lang="en-US" sz="2400" dirty="0" smtClean="0"/>
              <a:t>Richard </a:t>
            </a:r>
            <a:r>
              <a:rPr lang="en-US" sz="2400" dirty="0" err="1" smtClean="0"/>
              <a:t>Feymann</a:t>
            </a:r>
            <a:r>
              <a:rPr lang="en-US" sz="2400" dirty="0" smtClean="0"/>
              <a:t> describing velocity as a derivative in 1963  – ‘Lectures on Physics’ </a:t>
            </a:r>
            <a:r>
              <a:rPr lang="en-US" sz="2400" dirty="0" err="1" smtClean="0"/>
              <a:t>Vol</a:t>
            </a:r>
            <a:r>
              <a:rPr lang="en-US" sz="2400" dirty="0" smtClean="0"/>
              <a:t> I (8-4)</a:t>
            </a:r>
          </a:p>
        </p:txBody>
      </p:sp>
    </p:spTree>
    <p:extLst>
      <p:ext uri="{BB962C8B-B14F-4D97-AF65-F5344CB8AC3E}">
        <p14:creationId xmlns:p14="http://schemas.microsoft.com/office/powerpoint/2010/main" val="3819878632"/>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70894"/>
            <a:ext cx="8229600" cy="5555270"/>
          </a:xfrm>
        </p:spPr>
        <p:txBody>
          <a:bodyPr>
            <a:normAutofit/>
          </a:bodyPr>
          <a:lstStyle/>
          <a:p>
            <a:pPr>
              <a:buNone/>
            </a:pPr>
            <a:r>
              <a:rPr lang="en-US" sz="2400" dirty="0" smtClean="0"/>
              <a:t>   </a:t>
            </a:r>
            <a:endParaRPr lang="en-US" sz="2400" dirty="0" smtClean="0"/>
          </a:p>
          <a:p>
            <a:pPr>
              <a:buNone/>
            </a:pPr>
            <a:endParaRPr lang="en-US" sz="2400" dirty="0"/>
          </a:p>
          <a:p>
            <a:pPr>
              <a:buNone/>
            </a:pPr>
            <a:r>
              <a:rPr lang="en-US" sz="2400" dirty="0" err="1" smtClean="0"/>
              <a:t>i</a:t>
            </a:r>
            <a:r>
              <a:rPr lang="en-US" sz="2400" dirty="0" smtClean="0"/>
              <a:t>) Is </a:t>
            </a:r>
            <a:r>
              <a:rPr lang="en-US" sz="2400" dirty="0" smtClean="0"/>
              <a:t>there a ‘computing machine’ that can decide if some other ‘computing machine’ will stop?</a:t>
            </a:r>
          </a:p>
          <a:p>
            <a:pPr>
              <a:buNone/>
            </a:pPr>
            <a:r>
              <a:rPr lang="en-US" sz="2400" dirty="0" smtClean="0"/>
              <a:t>No</a:t>
            </a:r>
            <a:r>
              <a:rPr lang="en-US" sz="2400" dirty="0" smtClean="0"/>
              <a:t>. The ‘halting problem’ is ‘</a:t>
            </a:r>
            <a:r>
              <a:rPr lang="en-US" sz="2400" dirty="0" err="1" smtClean="0"/>
              <a:t>undecidable</a:t>
            </a:r>
            <a:r>
              <a:rPr lang="en-US" sz="2400" dirty="0" smtClean="0"/>
              <a:t>’. </a:t>
            </a:r>
          </a:p>
          <a:p>
            <a:pPr>
              <a:buNone/>
            </a:pPr>
            <a:endParaRPr lang="en-US" sz="2400" dirty="0" smtClean="0"/>
          </a:p>
          <a:p>
            <a:pPr>
              <a:buNone/>
            </a:pPr>
            <a:r>
              <a:rPr lang="en-US" sz="2400" dirty="0" smtClean="0"/>
              <a:t>ii) Turing </a:t>
            </a:r>
            <a:r>
              <a:rPr lang="en-US" sz="2400" dirty="0" smtClean="0"/>
              <a:t>goes on to prove that there is no solution to the </a:t>
            </a:r>
            <a:r>
              <a:rPr lang="en-US" sz="2400" dirty="0" smtClean="0"/>
              <a:t>Decision Problem</a:t>
            </a:r>
            <a:r>
              <a:rPr lang="en-US" sz="2400" dirty="0" smtClean="0"/>
              <a:t>. </a:t>
            </a:r>
          </a:p>
          <a:p>
            <a:pPr>
              <a:buNone/>
            </a:pPr>
            <a:r>
              <a:rPr lang="en-US" sz="2400" dirty="0" smtClean="0"/>
              <a:t>  </a:t>
            </a:r>
            <a:endParaRPr lang="en-US" sz="2400" dirty="0"/>
          </a:p>
        </p:txBody>
      </p:sp>
    </p:spTree>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75823" y="1788991"/>
            <a:ext cx="7305878" cy="1107996"/>
          </a:xfrm>
          <a:prstGeom prst="rect">
            <a:avLst/>
          </a:prstGeom>
          <a:noFill/>
        </p:spPr>
        <p:txBody>
          <a:bodyPr wrap="square" rtlCol="0">
            <a:spAutoFit/>
          </a:bodyPr>
          <a:lstStyle/>
          <a:p>
            <a:r>
              <a:rPr lang="en-US" sz="2400">
                <a:solidFill>
                  <a:srgbClr val="000000"/>
                </a:solidFill>
                <a:latin typeface="Inconsolata"/>
                <a:cs typeface="Inconsolata"/>
              </a:rPr>
              <a:t>. . . | | | | | | | |1|0|1| | | | | | | . .</a:t>
            </a:r>
          </a:p>
          <a:p>
            <a:r>
              <a:rPr lang="en-US" sz="2400">
                <a:solidFill>
                  <a:srgbClr val="000000"/>
                </a:solidFill>
                <a:latin typeface="Inconsolata"/>
                <a:cs typeface="Inconsolata"/>
              </a:rPr>
              <a:t>                     ^ </a:t>
            </a:r>
          </a:p>
          <a:p>
            <a:endParaRPr lang="en-US"/>
          </a:p>
        </p:txBody>
      </p:sp>
      <p:sp>
        <p:nvSpPr>
          <p:cNvPr id="6" name="TextBox 5"/>
          <p:cNvSpPr txBox="1"/>
          <p:nvPr/>
        </p:nvSpPr>
        <p:spPr>
          <a:xfrm>
            <a:off x="1060343" y="3238945"/>
            <a:ext cx="2446945" cy="830997"/>
          </a:xfrm>
          <a:prstGeom prst="rect">
            <a:avLst/>
          </a:prstGeom>
          <a:noFill/>
        </p:spPr>
        <p:txBody>
          <a:bodyPr wrap="square" rtlCol="0">
            <a:spAutoFit/>
          </a:bodyPr>
          <a:lstStyle/>
          <a:p>
            <a:r>
              <a:rPr lang="en-US" sz="2400" dirty="0"/>
              <a:t>(1,0,1,R,1)</a:t>
            </a:r>
          </a:p>
          <a:p>
            <a:r>
              <a:rPr lang="en-US" sz="2400" dirty="0"/>
              <a:t>(1,1,0,R,1)</a:t>
            </a:r>
          </a:p>
        </p:txBody>
      </p:sp>
      <p:sp>
        <p:nvSpPr>
          <p:cNvPr id="7" name="TextBox 6"/>
          <p:cNvSpPr txBox="1"/>
          <p:nvPr/>
        </p:nvSpPr>
        <p:spPr>
          <a:xfrm>
            <a:off x="1409906" y="547591"/>
            <a:ext cx="6222232" cy="461665"/>
          </a:xfrm>
          <a:prstGeom prst="rect">
            <a:avLst/>
          </a:prstGeom>
          <a:noFill/>
        </p:spPr>
        <p:txBody>
          <a:bodyPr wrap="square" rtlCol="0">
            <a:spAutoFit/>
          </a:bodyPr>
          <a:lstStyle/>
          <a:p>
            <a:pPr algn="ctr"/>
            <a:r>
              <a:rPr lang="en-US" sz="2400">
                <a:latin typeface="Inconsolata"/>
                <a:cs typeface="Inconsolata"/>
              </a:rPr>
              <a:t>Invert string of binary digits</a:t>
            </a:r>
          </a:p>
        </p:txBody>
      </p:sp>
      <p:sp>
        <p:nvSpPr>
          <p:cNvPr id="2" name="TextBox 1"/>
          <p:cNvSpPr txBox="1"/>
          <p:nvPr/>
        </p:nvSpPr>
        <p:spPr>
          <a:xfrm>
            <a:off x="1060343" y="4589814"/>
            <a:ext cx="6003604" cy="369332"/>
          </a:xfrm>
          <a:prstGeom prst="rect">
            <a:avLst/>
          </a:prstGeom>
          <a:noFill/>
        </p:spPr>
        <p:txBody>
          <a:bodyPr wrap="none" rtlCol="0">
            <a:spAutoFit/>
          </a:bodyPr>
          <a:lstStyle/>
          <a:p>
            <a:r>
              <a:rPr lang="en-US" dirty="0" smtClean="0"/>
              <a:t>(current state, symbol read, symbol written, move, next state) </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75823" y="1788991"/>
            <a:ext cx="7305878" cy="1107996"/>
          </a:xfrm>
          <a:prstGeom prst="rect">
            <a:avLst/>
          </a:prstGeom>
          <a:noFill/>
        </p:spPr>
        <p:txBody>
          <a:bodyPr wrap="square" rtlCol="0">
            <a:spAutoFit/>
          </a:bodyPr>
          <a:lstStyle/>
          <a:p>
            <a:r>
              <a:rPr lang="en-US" sz="2400">
                <a:solidFill>
                  <a:srgbClr val="000000"/>
                </a:solidFill>
                <a:latin typeface="Inconsolata"/>
                <a:cs typeface="Inconsolata"/>
              </a:rPr>
              <a:t>. . . | | | | | | | |</a:t>
            </a:r>
            <a:r>
              <a:rPr lang="en-US" sz="2400">
                <a:solidFill>
                  <a:srgbClr val="FF0000"/>
                </a:solidFill>
                <a:latin typeface="Inconsolata"/>
                <a:cs typeface="Inconsolata"/>
              </a:rPr>
              <a:t>1</a:t>
            </a:r>
            <a:r>
              <a:rPr lang="en-US" sz="2400">
                <a:solidFill>
                  <a:srgbClr val="000000"/>
                </a:solidFill>
                <a:latin typeface="Inconsolata"/>
                <a:cs typeface="Inconsolata"/>
              </a:rPr>
              <a:t>|0|1| | | | | | | . .</a:t>
            </a:r>
          </a:p>
          <a:p>
            <a:r>
              <a:rPr lang="en-US" sz="2400">
                <a:solidFill>
                  <a:srgbClr val="000000"/>
                </a:solidFill>
                <a:latin typeface="Inconsolata"/>
                <a:cs typeface="Inconsolata"/>
              </a:rPr>
              <a:t>                     </a:t>
            </a:r>
            <a:r>
              <a:rPr lang="en-US" sz="2400">
                <a:solidFill>
                  <a:srgbClr val="FF0000"/>
                </a:solidFill>
                <a:latin typeface="Inconsolata"/>
                <a:cs typeface="Inconsolata"/>
              </a:rPr>
              <a:t>^</a:t>
            </a:r>
            <a:r>
              <a:rPr lang="en-US" sz="2400">
                <a:solidFill>
                  <a:srgbClr val="000000"/>
                </a:solidFill>
                <a:latin typeface="Inconsolata"/>
                <a:cs typeface="Inconsolata"/>
              </a:rPr>
              <a:t> </a:t>
            </a:r>
          </a:p>
          <a:p>
            <a:endParaRPr lang="en-US"/>
          </a:p>
        </p:txBody>
      </p:sp>
      <p:sp>
        <p:nvSpPr>
          <p:cNvPr id="6" name="TextBox 5"/>
          <p:cNvSpPr txBox="1"/>
          <p:nvPr/>
        </p:nvSpPr>
        <p:spPr>
          <a:xfrm>
            <a:off x="1060343" y="3238945"/>
            <a:ext cx="2446945" cy="830997"/>
          </a:xfrm>
          <a:prstGeom prst="rect">
            <a:avLst/>
          </a:prstGeom>
          <a:noFill/>
        </p:spPr>
        <p:txBody>
          <a:bodyPr wrap="square" rtlCol="0">
            <a:spAutoFit/>
          </a:bodyPr>
          <a:lstStyle/>
          <a:p>
            <a:r>
              <a:rPr lang="en-US" sz="2400"/>
              <a:t>(1,0,1,R,1)</a:t>
            </a:r>
          </a:p>
          <a:p>
            <a:r>
              <a:rPr lang="en-US" sz="2400"/>
              <a:t>(1,</a:t>
            </a:r>
            <a:r>
              <a:rPr lang="en-US" sz="2400">
                <a:solidFill>
                  <a:srgbClr val="FF0000"/>
                </a:solidFill>
              </a:rPr>
              <a:t>1</a:t>
            </a:r>
            <a:r>
              <a:rPr lang="en-US" sz="2400"/>
              <a:t>,0,R,1)</a:t>
            </a:r>
          </a:p>
        </p:txBody>
      </p:sp>
      <p:sp>
        <p:nvSpPr>
          <p:cNvPr id="7" name="TextBox 6"/>
          <p:cNvSpPr txBox="1"/>
          <p:nvPr/>
        </p:nvSpPr>
        <p:spPr>
          <a:xfrm>
            <a:off x="1409906" y="547591"/>
            <a:ext cx="6222232" cy="461665"/>
          </a:xfrm>
          <a:prstGeom prst="rect">
            <a:avLst/>
          </a:prstGeom>
          <a:noFill/>
        </p:spPr>
        <p:txBody>
          <a:bodyPr wrap="square" rtlCol="0">
            <a:spAutoFit/>
          </a:bodyPr>
          <a:lstStyle/>
          <a:p>
            <a:pPr algn="ctr"/>
            <a:r>
              <a:rPr lang="en-US" sz="2400">
                <a:latin typeface="Inconsolata"/>
                <a:cs typeface="Inconsolata"/>
              </a:rPr>
              <a:t>Invert string of binary digits</a:t>
            </a:r>
          </a:p>
        </p:txBody>
      </p:sp>
    </p:spTree>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75823" y="1788991"/>
            <a:ext cx="7305878" cy="1107996"/>
          </a:xfrm>
          <a:prstGeom prst="rect">
            <a:avLst/>
          </a:prstGeom>
          <a:noFill/>
        </p:spPr>
        <p:txBody>
          <a:bodyPr wrap="square" rtlCol="0">
            <a:spAutoFit/>
          </a:bodyPr>
          <a:lstStyle/>
          <a:p>
            <a:r>
              <a:rPr lang="en-US" sz="2400">
                <a:solidFill>
                  <a:srgbClr val="000000"/>
                </a:solidFill>
                <a:latin typeface="Inconsolata"/>
                <a:cs typeface="Inconsolata"/>
              </a:rPr>
              <a:t>. . . | | | | | | | |</a:t>
            </a:r>
            <a:r>
              <a:rPr lang="en-US" sz="2400">
                <a:solidFill>
                  <a:srgbClr val="FF0000"/>
                </a:solidFill>
                <a:latin typeface="Inconsolata"/>
                <a:cs typeface="Inconsolata"/>
              </a:rPr>
              <a:t>0</a:t>
            </a:r>
            <a:r>
              <a:rPr lang="en-US" sz="2400">
                <a:solidFill>
                  <a:srgbClr val="000000"/>
                </a:solidFill>
                <a:latin typeface="Inconsolata"/>
                <a:cs typeface="Inconsolata"/>
              </a:rPr>
              <a:t>|0|1| | | | | | | . .</a:t>
            </a:r>
          </a:p>
          <a:p>
            <a:r>
              <a:rPr lang="en-US" sz="2400">
                <a:solidFill>
                  <a:srgbClr val="000000"/>
                </a:solidFill>
                <a:latin typeface="Inconsolata"/>
                <a:cs typeface="Inconsolata"/>
              </a:rPr>
              <a:t>                     </a:t>
            </a:r>
            <a:r>
              <a:rPr lang="en-US" sz="2400">
                <a:solidFill>
                  <a:srgbClr val="FF0000"/>
                </a:solidFill>
                <a:latin typeface="Inconsolata"/>
                <a:cs typeface="Inconsolata"/>
              </a:rPr>
              <a:t>^</a:t>
            </a:r>
            <a:r>
              <a:rPr lang="en-US" sz="2400">
                <a:solidFill>
                  <a:srgbClr val="000000"/>
                </a:solidFill>
                <a:latin typeface="Inconsolata"/>
                <a:cs typeface="Inconsolata"/>
              </a:rPr>
              <a:t> </a:t>
            </a:r>
          </a:p>
          <a:p>
            <a:endParaRPr lang="en-US"/>
          </a:p>
        </p:txBody>
      </p:sp>
      <p:sp>
        <p:nvSpPr>
          <p:cNvPr id="6" name="TextBox 5"/>
          <p:cNvSpPr txBox="1"/>
          <p:nvPr/>
        </p:nvSpPr>
        <p:spPr>
          <a:xfrm>
            <a:off x="1060343" y="3238945"/>
            <a:ext cx="2446945" cy="830997"/>
          </a:xfrm>
          <a:prstGeom prst="rect">
            <a:avLst/>
          </a:prstGeom>
          <a:noFill/>
        </p:spPr>
        <p:txBody>
          <a:bodyPr wrap="square" rtlCol="0">
            <a:spAutoFit/>
          </a:bodyPr>
          <a:lstStyle/>
          <a:p>
            <a:r>
              <a:rPr lang="en-US" sz="2400"/>
              <a:t>(1,0,1,R,1)</a:t>
            </a:r>
          </a:p>
          <a:p>
            <a:r>
              <a:rPr lang="en-US" sz="2400"/>
              <a:t>(1,1,</a:t>
            </a:r>
            <a:r>
              <a:rPr lang="en-US" sz="2400">
                <a:solidFill>
                  <a:srgbClr val="FF0000"/>
                </a:solidFill>
              </a:rPr>
              <a:t>0</a:t>
            </a:r>
            <a:r>
              <a:rPr lang="en-US" sz="2400"/>
              <a:t>,R,1)</a:t>
            </a:r>
          </a:p>
        </p:txBody>
      </p:sp>
      <p:sp>
        <p:nvSpPr>
          <p:cNvPr id="7" name="TextBox 6"/>
          <p:cNvSpPr txBox="1"/>
          <p:nvPr/>
        </p:nvSpPr>
        <p:spPr>
          <a:xfrm>
            <a:off x="1409906" y="547591"/>
            <a:ext cx="6222232" cy="461665"/>
          </a:xfrm>
          <a:prstGeom prst="rect">
            <a:avLst/>
          </a:prstGeom>
          <a:noFill/>
        </p:spPr>
        <p:txBody>
          <a:bodyPr wrap="square" rtlCol="0">
            <a:spAutoFit/>
          </a:bodyPr>
          <a:lstStyle/>
          <a:p>
            <a:pPr algn="ctr"/>
            <a:r>
              <a:rPr lang="en-US" sz="2400">
                <a:latin typeface="Inconsolata"/>
                <a:cs typeface="Inconsolata"/>
              </a:rPr>
              <a:t>Invert string of binary digits</a:t>
            </a:r>
          </a:p>
        </p:txBody>
      </p:sp>
    </p:spTree>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75823" y="1788991"/>
            <a:ext cx="7305878" cy="1107996"/>
          </a:xfrm>
          <a:prstGeom prst="rect">
            <a:avLst/>
          </a:prstGeom>
          <a:noFill/>
        </p:spPr>
        <p:txBody>
          <a:bodyPr wrap="square" rtlCol="0">
            <a:spAutoFit/>
          </a:bodyPr>
          <a:lstStyle/>
          <a:p>
            <a:r>
              <a:rPr lang="en-US" sz="2400">
                <a:solidFill>
                  <a:srgbClr val="000000"/>
                </a:solidFill>
                <a:latin typeface="Inconsolata"/>
                <a:cs typeface="Inconsolata"/>
              </a:rPr>
              <a:t>. . . | | | | | | | |0|0|1| | | | | | | . .</a:t>
            </a:r>
          </a:p>
          <a:p>
            <a:r>
              <a:rPr lang="en-US" sz="2400">
                <a:solidFill>
                  <a:srgbClr val="000000"/>
                </a:solidFill>
                <a:latin typeface="Inconsolata"/>
                <a:cs typeface="Inconsolata"/>
              </a:rPr>
              <a:t>                       </a:t>
            </a:r>
            <a:r>
              <a:rPr lang="en-US" sz="2400">
                <a:solidFill>
                  <a:srgbClr val="FF0000"/>
                </a:solidFill>
                <a:latin typeface="Inconsolata"/>
                <a:cs typeface="Inconsolata"/>
              </a:rPr>
              <a:t>^</a:t>
            </a:r>
            <a:r>
              <a:rPr lang="en-US" sz="2400">
                <a:solidFill>
                  <a:srgbClr val="000000"/>
                </a:solidFill>
                <a:latin typeface="Inconsolata"/>
                <a:cs typeface="Inconsolata"/>
              </a:rPr>
              <a:t> </a:t>
            </a:r>
          </a:p>
          <a:p>
            <a:endParaRPr lang="en-US"/>
          </a:p>
        </p:txBody>
      </p:sp>
      <p:sp>
        <p:nvSpPr>
          <p:cNvPr id="6" name="TextBox 5"/>
          <p:cNvSpPr txBox="1"/>
          <p:nvPr/>
        </p:nvSpPr>
        <p:spPr>
          <a:xfrm>
            <a:off x="1060343" y="3238945"/>
            <a:ext cx="2446945" cy="830997"/>
          </a:xfrm>
          <a:prstGeom prst="rect">
            <a:avLst/>
          </a:prstGeom>
          <a:noFill/>
        </p:spPr>
        <p:txBody>
          <a:bodyPr wrap="square" rtlCol="0">
            <a:spAutoFit/>
          </a:bodyPr>
          <a:lstStyle/>
          <a:p>
            <a:r>
              <a:rPr lang="en-US" sz="2400"/>
              <a:t>(1,0,1,R,1)</a:t>
            </a:r>
          </a:p>
          <a:p>
            <a:r>
              <a:rPr lang="en-US" sz="2400"/>
              <a:t>(1,1,0,</a:t>
            </a:r>
            <a:r>
              <a:rPr lang="en-US" sz="2400">
                <a:solidFill>
                  <a:srgbClr val="FF0000"/>
                </a:solidFill>
              </a:rPr>
              <a:t>R</a:t>
            </a:r>
            <a:r>
              <a:rPr lang="en-US" sz="2400"/>
              <a:t>,1)</a:t>
            </a:r>
          </a:p>
        </p:txBody>
      </p:sp>
      <p:sp>
        <p:nvSpPr>
          <p:cNvPr id="7" name="TextBox 6"/>
          <p:cNvSpPr txBox="1"/>
          <p:nvPr/>
        </p:nvSpPr>
        <p:spPr>
          <a:xfrm>
            <a:off x="1409906" y="547591"/>
            <a:ext cx="6222232" cy="461665"/>
          </a:xfrm>
          <a:prstGeom prst="rect">
            <a:avLst/>
          </a:prstGeom>
          <a:noFill/>
        </p:spPr>
        <p:txBody>
          <a:bodyPr wrap="square" rtlCol="0">
            <a:spAutoFit/>
          </a:bodyPr>
          <a:lstStyle/>
          <a:p>
            <a:pPr algn="ctr"/>
            <a:r>
              <a:rPr lang="en-US" sz="2400">
                <a:latin typeface="Inconsolata"/>
                <a:cs typeface="Inconsolata"/>
              </a:rPr>
              <a:t>Invert string of binary digits</a:t>
            </a:r>
          </a:p>
        </p:txBody>
      </p:sp>
    </p:spTree>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75823" y="1788991"/>
            <a:ext cx="7305878" cy="1107996"/>
          </a:xfrm>
          <a:prstGeom prst="rect">
            <a:avLst/>
          </a:prstGeom>
          <a:noFill/>
        </p:spPr>
        <p:txBody>
          <a:bodyPr wrap="square" rtlCol="0">
            <a:spAutoFit/>
          </a:bodyPr>
          <a:lstStyle/>
          <a:p>
            <a:r>
              <a:rPr lang="en-US" sz="2400">
                <a:solidFill>
                  <a:srgbClr val="000000"/>
                </a:solidFill>
                <a:latin typeface="Inconsolata"/>
                <a:cs typeface="Inconsolata"/>
              </a:rPr>
              <a:t>. . . | | | | | | | |0|0|1| | | | | | | . .</a:t>
            </a:r>
          </a:p>
          <a:p>
            <a:r>
              <a:rPr lang="en-US" sz="2400">
                <a:solidFill>
                  <a:srgbClr val="000000"/>
                </a:solidFill>
                <a:latin typeface="Inconsolata"/>
                <a:cs typeface="Inconsolata"/>
              </a:rPr>
              <a:t>                       </a:t>
            </a:r>
            <a:r>
              <a:rPr lang="en-US" sz="2400">
                <a:solidFill>
                  <a:srgbClr val="FF0000"/>
                </a:solidFill>
                <a:latin typeface="Inconsolata"/>
                <a:cs typeface="Inconsolata"/>
              </a:rPr>
              <a:t>^</a:t>
            </a:r>
            <a:r>
              <a:rPr lang="en-US" sz="2400">
                <a:solidFill>
                  <a:srgbClr val="000000"/>
                </a:solidFill>
                <a:latin typeface="Inconsolata"/>
                <a:cs typeface="Inconsolata"/>
              </a:rPr>
              <a:t> </a:t>
            </a:r>
          </a:p>
          <a:p>
            <a:endParaRPr lang="en-US"/>
          </a:p>
        </p:txBody>
      </p:sp>
      <p:sp>
        <p:nvSpPr>
          <p:cNvPr id="6" name="TextBox 5"/>
          <p:cNvSpPr txBox="1"/>
          <p:nvPr/>
        </p:nvSpPr>
        <p:spPr>
          <a:xfrm>
            <a:off x="1060343" y="3238945"/>
            <a:ext cx="2446945" cy="830997"/>
          </a:xfrm>
          <a:prstGeom prst="rect">
            <a:avLst/>
          </a:prstGeom>
          <a:noFill/>
        </p:spPr>
        <p:txBody>
          <a:bodyPr wrap="square" rtlCol="0">
            <a:spAutoFit/>
          </a:bodyPr>
          <a:lstStyle/>
          <a:p>
            <a:r>
              <a:rPr lang="en-US" sz="2400"/>
              <a:t>(1,0,1,R,1)</a:t>
            </a:r>
          </a:p>
          <a:p>
            <a:r>
              <a:rPr lang="en-US" sz="2400"/>
              <a:t>(1,1,0,R,1)</a:t>
            </a:r>
          </a:p>
        </p:txBody>
      </p:sp>
      <p:sp>
        <p:nvSpPr>
          <p:cNvPr id="7" name="TextBox 6"/>
          <p:cNvSpPr txBox="1"/>
          <p:nvPr/>
        </p:nvSpPr>
        <p:spPr>
          <a:xfrm>
            <a:off x="1409906" y="547591"/>
            <a:ext cx="6222232" cy="461665"/>
          </a:xfrm>
          <a:prstGeom prst="rect">
            <a:avLst/>
          </a:prstGeom>
          <a:noFill/>
        </p:spPr>
        <p:txBody>
          <a:bodyPr wrap="square" rtlCol="0">
            <a:spAutoFit/>
          </a:bodyPr>
          <a:lstStyle/>
          <a:p>
            <a:pPr algn="ctr"/>
            <a:r>
              <a:rPr lang="en-US" sz="2400">
                <a:latin typeface="Inconsolata"/>
                <a:cs typeface="Inconsolata"/>
              </a:rPr>
              <a:t>Invert string of binary digits</a:t>
            </a:r>
          </a:p>
        </p:txBody>
      </p:sp>
    </p:spTree>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75823" y="1788991"/>
            <a:ext cx="7305878" cy="1107996"/>
          </a:xfrm>
          <a:prstGeom prst="rect">
            <a:avLst/>
          </a:prstGeom>
          <a:noFill/>
        </p:spPr>
        <p:txBody>
          <a:bodyPr wrap="square" rtlCol="0">
            <a:spAutoFit/>
          </a:bodyPr>
          <a:lstStyle/>
          <a:p>
            <a:r>
              <a:rPr lang="en-US" sz="2400">
                <a:solidFill>
                  <a:srgbClr val="000000"/>
                </a:solidFill>
                <a:latin typeface="Inconsolata"/>
                <a:cs typeface="Inconsolata"/>
              </a:rPr>
              <a:t>. . . | | | | | | | |0|</a:t>
            </a:r>
            <a:r>
              <a:rPr lang="en-US" sz="2400">
                <a:solidFill>
                  <a:srgbClr val="FF0000"/>
                </a:solidFill>
                <a:latin typeface="Inconsolata"/>
                <a:cs typeface="Inconsolata"/>
              </a:rPr>
              <a:t>0</a:t>
            </a:r>
            <a:r>
              <a:rPr lang="en-US" sz="2400">
                <a:solidFill>
                  <a:srgbClr val="000000"/>
                </a:solidFill>
                <a:latin typeface="Inconsolata"/>
                <a:cs typeface="Inconsolata"/>
              </a:rPr>
              <a:t>|1| | | | | | | . .</a:t>
            </a:r>
          </a:p>
          <a:p>
            <a:r>
              <a:rPr lang="en-US" sz="2400">
                <a:solidFill>
                  <a:srgbClr val="000000"/>
                </a:solidFill>
                <a:latin typeface="Inconsolata"/>
                <a:cs typeface="Inconsolata"/>
              </a:rPr>
              <a:t>                       </a:t>
            </a:r>
            <a:r>
              <a:rPr lang="en-US" sz="2400">
                <a:solidFill>
                  <a:srgbClr val="FF0000"/>
                </a:solidFill>
                <a:latin typeface="Inconsolata"/>
                <a:cs typeface="Inconsolata"/>
              </a:rPr>
              <a:t>^</a:t>
            </a:r>
            <a:r>
              <a:rPr lang="en-US" sz="2400">
                <a:solidFill>
                  <a:srgbClr val="000000"/>
                </a:solidFill>
                <a:latin typeface="Inconsolata"/>
                <a:cs typeface="Inconsolata"/>
              </a:rPr>
              <a:t> </a:t>
            </a:r>
          </a:p>
          <a:p>
            <a:endParaRPr lang="en-US"/>
          </a:p>
        </p:txBody>
      </p:sp>
      <p:sp>
        <p:nvSpPr>
          <p:cNvPr id="6" name="TextBox 5"/>
          <p:cNvSpPr txBox="1"/>
          <p:nvPr/>
        </p:nvSpPr>
        <p:spPr>
          <a:xfrm>
            <a:off x="1060343" y="3238945"/>
            <a:ext cx="2446945" cy="830997"/>
          </a:xfrm>
          <a:prstGeom prst="rect">
            <a:avLst/>
          </a:prstGeom>
          <a:noFill/>
        </p:spPr>
        <p:txBody>
          <a:bodyPr wrap="square" rtlCol="0">
            <a:spAutoFit/>
          </a:bodyPr>
          <a:lstStyle/>
          <a:p>
            <a:r>
              <a:rPr lang="en-US" sz="2400"/>
              <a:t>(1,</a:t>
            </a:r>
            <a:r>
              <a:rPr lang="en-US" sz="2400">
                <a:solidFill>
                  <a:srgbClr val="FF0000"/>
                </a:solidFill>
              </a:rPr>
              <a:t>0</a:t>
            </a:r>
            <a:r>
              <a:rPr lang="en-US" sz="2400"/>
              <a:t>,1,R,1)</a:t>
            </a:r>
          </a:p>
          <a:p>
            <a:r>
              <a:rPr lang="en-US" sz="2400"/>
              <a:t>(1,1,0,R,1)</a:t>
            </a:r>
          </a:p>
        </p:txBody>
      </p:sp>
      <p:sp>
        <p:nvSpPr>
          <p:cNvPr id="7" name="TextBox 6"/>
          <p:cNvSpPr txBox="1"/>
          <p:nvPr/>
        </p:nvSpPr>
        <p:spPr>
          <a:xfrm>
            <a:off x="1409906" y="547591"/>
            <a:ext cx="6222232" cy="461665"/>
          </a:xfrm>
          <a:prstGeom prst="rect">
            <a:avLst/>
          </a:prstGeom>
          <a:noFill/>
        </p:spPr>
        <p:txBody>
          <a:bodyPr wrap="square" rtlCol="0">
            <a:spAutoFit/>
          </a:bodyPr>
          <a:lstStyle/>
          <a:p>
            <a:pPr algn="ctr"/>
            <a:r>
              <a:rPr lang="en-US" sz="2400">
                <a:latin typeface="Inconsolata"/>
                <a:cs typeface="Inconsolata"/>
              </a:rPr>
              <a:t>Invert string of binary digits</a:t>
            </a:r>
          </a:p>
        </p:txBody>
      </p:sp>
    </p:spTree>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75823" y="1788991"/>
            <a:ext cx="7305878" cy="1107996"/>
          </a:xfrm>
          <a:prstGeom prst="rect">
            <a:avLst/>
          </a:prstGeom>
          <a:noFill/>
        </p:spPr>
        <p:txBody>
          <a:bodyPr wrap="square" rtlCol="0">
            <a:spAutoFit/>
          </a:bodyPr>
          <a:lstStyle/>
          <a:p>
            <a:r>
              <a:rPr lang="en-US" sz="2400">
                <a:solidFill>
                  <a:srgbClr val="000000"/>
                </a:solidFill>
                <a:latin typeface="Inconsolata"/>
                <a:cs typeface="Inconsolata"/>
              </a:rPr>
              <a:t>. . . | | | | | | | |0|</a:t>
            </a:r>
            <a:r>
              <a:rPr lang="en-US" sz="2400">
                <a:solidFill>
                  <a:srgbClr val="FF0000"/>
                </a:solidFill>
                <a:latin typeface="Inconsolata"/>
                <a:cs typeface="Inconsolata"/>
              </a:rPr>
              <a:t>1</a:t>
            </a:r>
            <a:r>
              <a:rPr lang="en-US" sz="2400">
                <a:solidFill>
                  <a:srgbClr val="000000"/>
                </a:solidFill>
                <a:latin typeface="Inconsolata"/>
                <a:cs typeface="Inconsolata"/>
              </a:rPr>
              <a:t>|1| | | | | | | . .</a:t>
            </a:r>
          </a:p>
          <a:p>
            <a:r>
              <a:rPr lang="en-US" sz="2400">
                <a:solidFill>
                  <a:srgbClr val="000000"/>
                </a:solidFill>
                <a:latin typeface="Inconsolata"/>
                <a:cs typeface="Inconsolata"/>
              </a:rPr>
              <a:t>                       </a:t>
            </a:r>
            <a:r>
              <a:rPr lang="en-US" sz="2400">
                <a:solidFill>
                  <a:srgbClr val="FF0000"/>
                </a:solidFill>
                <a:latin typeface="Inconsolata"/>
                <a:cs typeface="Inconsolata"/>
              </a:rPr>
              <a:t>^</a:t>
            </a:r>
            <a:r>
              <a:rPr lang="en-US" sz="2400">
                <a:solidFill>
                  <a:srgbClr val="000000"/>
                </a:solidFill>
                <a:latin typeface="Inconsolata"/>
                <a:cs typeface="Inconsolata"/>
              </a:rPr>
              <a:t> </a:t>
            </a:r>
          </a:p>
          <a:p>
            <a:endParaRPr lang="en-US"/>
          </a:p>
        </p:txBody>
      </p:sp>
      <p:sp>
        <p:nvSpPr>
          <p:cNvPr id="6" name="TextBox 5"/>
          <p:cNvSpPr txBox="1"/>
          <p:nvPr/>
        </p:nvSpPr>
        <p:spPr>
          <a:xfrm>
            <a:off x="1060343" y="3238945"/>
            <a:ext cx="2446945" cy="830997"/>
          </a:xfrm>
          <a:prstGeom prst="rect">
            <a:avLst/>
          </a:prstGeom>
          <a:noFill/>
        </p:spPr>
        <p:txBody>
          <a:bodyPr wrap="square" rtlCol="0">
            <a:spAutoFit/>
          </a:bodyPr>
          <a:lstStyle/>
          <a:p>
            <a:r>
              <a:rPr lang="en-US" sz="2400"/>
              <a:t>(1,0,</a:t>
            </a:r>
            <a:r>
              <a:rPr lang="en-US" sz="2400">
                <a:solidFill>
                  <a:srgbClr val="FF0000"/>
                </a:solidFill>
              </a:rPr>
              <a:t>1</a:t>
            </a:r>
            <a:r>
              <a:rPr lang="en-US" sz="2400"/>
              <a:t>,R,1)</a:t>
            </a:r>
          </a:p>
          <a:p>
            <a:r>
              <a:rPr lang="en-US" sz="2400"/>
              <a:t>(1,1,0,R,1)</a:t>
            </a:r>
          </a:p>
        </p:txBody>
      </p:sp>
      <p:sp>
        <p:nvSpPr>
          <p:cNvPr id="7" name="TextBox 6"/>
          <p:cNvSpPr txBox="1"/>
          <p:nvPr/>
        </p:nvSpPr>
        <p:spPr>
          <a:xfrm>
            <a:off x="1409906" y="547591"/>
            <a:ext cx="6222232" cy="461665"/>
          </a:xfrm>
          <a:prstGeom prst="rect">
            <a:avLst/>
          </a:prstGeom>
          <a:noFill/>
        </p:spPr>
        <p:txBody>
          <a:bodyPr wrap="square" rtlCol="0">
            <a:spAutoFit/>
          </a:bodyPr>
          <a:lstStyle/>
          <a:p>
            <a:pPr algn="ctr"/>
            <a:r>
              <a:rPr lang="en-US" sz="2400">
                <a:latin typeface="Inconsolata"/>
                <a:cs typeface="Inconsolata"/>
              </a:rPr>
              <a:t>Invert string of binary digits</a:t>
            </a:r>
          </a:p>
        </p:txBody>
      </p:sp>
    </p:spTree>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75823" y="1788991"/>
            <a:ext cx="7305878" cy="1107996"/>
          </a:xfrm>
          <a:prstGeom prst="rect">
            <a:avLst/>
          </a:prstGeom>
          <a:noFill/>
        </p:spPr>
        <p:txBody>
          <a:bodyPr wrap="square" rtlCol="0">
            <a:spAutoFit/>
          </a:bodyPr>
          <a:lstStyle/>
          <a:p>
            <a:r>
              <a:rPr lang="en-US" sz="2400">
                <a:solidFill>
                  <a:srgbClr val="000000"/>
                </a:solidFill>
                <a:latin typeface="Inconsolata"/>
                <a:cs typeface="Inconsolata"/>
              </a:rPr>
              <a:t>. . . | | | | | | | |0|1|1| | | | | | | . .</a:t>
            </a:r>
          </a:p>
          <a:p>
            <a:r>
              <a:rPr lang="en-US" sz="2400">
                <a:solidFill>
                  <a:srgbClr val="000000"/>
                </a:solidFill>
                <a:latin typeface="Inconsolata"/>
                <a:cs typeface="Inconsolata"/>
              </a:rPr>
              <a:t>                         </a:t>
            </a:r>
            <a:r>
              <a:rPr lang="en-US" sz="2400">
                <a:solidFill>
                  <a:srgbClr val="FF0000"/>
                </a:solidFill>
                <a:latin typeface="Inconsolata"/>
                <a:cs typeface="Inconsolata"/>
              </a:rPr>
              <a:t>^</a:t>
            </a:r>
            <a:r>
              <a:rPr lang="en-US" sz="2400">
                <a:solidFill>
                  <a:srgbClr val="000000"/>
                </a:solidFill>
                <a:latin typeface="Inconsolata"/>
                <a:cs typeface="Inconsolata"/>
              </a:rPr>
              <a:t> </a:t>
            </a:r>
          </a:p>
          <a:p>
            <a:endParaRPr lang="en-US"/>
          </a:p>
        </p:txBody>
      </p:sp>
      <p:sp>
        <p:nvSpPr>
          <p:cNvPr id="6" name="TextBox 5"/>
          <p:cNvSpPr txBox="1"/>
          <p:nvPr/>
        </p:nvSpPr>
        <p:spPr>
          <a:xfrm>
            <a:off x="1060343" y="3238945"/>
            <a:ext cx="2446945" cy="830997"/>
          </a:xfrm>
          <a:prstGeom prst="rect">
            <a:avLst/>
          </a:prstGeom>
          <a:noFill/>
        </p:spPr>
        <p:txBody>
          <a:bodyPr wrap="square" rtlCol="0">
            <a:spAutoFit/>
          </a:bodyPr>
          <a:lstStyle/>
          <a:p>
            <a:r>
              <a:rPr lang="en-US" sz="2400"/>
              <a:t>(1,0,1,</a:t>
            </a:r>
            <a:r>
              <a:rPr lang="en-US" sz="2400">
                <a:solidFill>
                  <a:srgbClr val="FF0000"/>
                </a:solidFill>
              </a:rPr>
              <a:t>R</a:t>
            </a:r>
            <a:r>
              <a:rPr lang="en-US" sz="2400"/>
              <a:t>,1)</a:t>
            </a:r>
          </a:p>
          <a:p>
            <a:r>
              <a:rPr lang="en-US" sz="2400"/>
              <a:t>(1,1,0,R,1)</a:t>
            </a:r>
          </a:p>
        </p:txBody>
      </p:sp>
      <p:sp>
        <p:nvSpPr>
          <p:cNvPr id="7" name="TextBox 6"/>
          <p:cNvSpPr txBox="1"/>
          <p:nvPr/>
        </p:nvSpPr>
        <p:spPr>
          <a:xfrm>
            <a:off x="1409906" y="547591"/>
            <a:ext cx="6222232" cy="461665"/>
          </a:xfrm>
          <a:prstGeom prst="rect">
            <a:avLst/>
          </a:prstGeom>
          <a:noFill/>
        </p:spPr>
        <p:txBody>
          <a:bodyPr wrap="square" rtlCol="0">
            <a:spAutoFit/>
          </a:bodyPr>
          <a:lstStyle/>
          <a:p>
            <a:pPr algn="ctr"/>
            <a:r>
              <a:rPr lang="en-US" sz="2400">
                <a:latin typeface="Inconsolata"/>
                <a:cs typeface="Inconsolata"/>
              </a:rPr>
              <a:t>Invert string of binary digits</a:t>
            </a:r>
          </a:p>
        </p:txBody>
      </p:sp>
    </p:spTree>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75823" y="1788991"/>
            <a:ext cx="7305878" cy="1107996"/>
          </a:xfrm>
          <a:prstGeom prst="rect">
            <a:avLst/>
          </a:prstGeom>
          <a:noFill/>
        </p:spPr>
        <p:txBody>
          <a:bodyPr wrap="square" rtlCol="0">
            <a:spAutoFit/>
          </a:bodyPr>
          <a:lstStyle/>
          <a:p>
            <a:r>
              <a:rPr lang="en-US" sz="2400">
                <a:solidFill>
                  <a:srgbClr val="000000"/>
                </a:solidFill>
                <a:latin typeface="Inconsolata"/>
                <a:cs typeface="Inconsolata"/>
              </a:rPr>
              <a:t>. . . | | | | | | | |0|1|1| | | | | | | . .</a:t>
            </a:r>
          </a:p>
          <a:p>
            <a:r>
              <a:rPr lang="en-US" sz="2400">
                <a:solidFill>
                  <a:srgbClr val="000000"/>
                </a:solidFill>
                <a:latin typeface="Inconsolata"/>
                <a:cs typeface="Inconsolata"/>
              </a:rPr>
              <a:t>                         </a:t>
            </a:r>
            <a:r>
              <a:rPr lang="en-US" sz="2400">
                <a:solidFill>
                  <a:srgbClr val="FF0000"/>
                </a:solidFill>
                <a:latin typeface="Inconsolata"/>
                <a:cs typeface="Inconsolata"/>
              </a:rPr>
              <a:t>^</a:t>
            </a:r>
            <a:r>
              <a:rPr lang="en-US" sz="2400">
                <a:solidFill>
                  <a:srgbClr val="000000"/>
                </a:solidFill>
                <a:latin typeface="Inconsolata"/>
                <a:cs typeface="Inconsolata"/>
              </a:rPr>
              <a:t> </a:t>
            </a:r>
          </a:p>
          <a:p>
            <a:endParaRPr lang="en-US"/>
          </a:p>
        </p:txBody>
      </p:sp>
      <p:sp>
        <p:nvSpPr>
          <p:cNvPr id="6" name="TextBox 5"/>
          <p:cNvSpPr txBox="1"/>
          <p:nvPr/>
        </p:nvSpPr>
        <p:spPr>
          <a:xfrm>
            <a:off x="1060343" y="3238945"/>
            <a:ext cx="2446945" cy="830997"/>
          </a:xfrm>
          <a:prstGeom prst="rect">
            <a:avLst/>
          </a:prstGeom>
          <a:noFill/>
        </p:spPr>
        <p:txBody>
          <a:bodyPr wrap="square" rtlCol="0">
            <a:spAutoFit/>
          </a:bodyPr>
          <a:lstStyle/>
          <a:p>
            <a:r>
              <a:rPr lang="en-US" sz="2400"/>
              <a:t>(1,0,1,</a:t>
            </a:r>
            <a:r>
              <a:rPr lang="en-US" sz="2400">
                <a:solidFill>
                  <a:srgbClr val="000000"/>
                </a:solidFill>
              </a:rPr>
              <a:t>R</a:t>
            </a:r>
            <a:r>
              <a:rPr lang="en-US" sz="2400"/>
              <a:t>,1)</a:t>
            </a:r>
          </a:p>
          <a:p>
            <a:r>
              <a:rPr lang="en-US" sz="2400"/>
              <a:t>(1,1,0,R,1)</a:t>
            </a:r>
          </a:p>
        </p:txBody>
      </p:sp>
      <p:sp>
        <p:nvSpPr>
          <p:cNvPr id="7" name="TextBox 6"/>
          <p:cNvSpPr txBox="1"/>
          <p:nvPr/>
        </p:nvSpPr>
        <p:spPr>
          <a:xfrm>
            <a:off x="1409906" y="547591"/>
            <a:ext cx="6222232" cy="461665"/>
          </a:xfrm>
          <a:prstGeom prst="rect">
            <a:avLst/>
          </a:prstGeom>
          <a:noFill/>
        </p:spPr>
        <p:txBody>
          <a:bodyPr wrap="square" rtlCol="0">
            <a:spAutoFit/>
          </a:bodyPr>
          <a:lstStyle/>
          <a:p>
            <a:pPr algn="ctr"/>
            <a:r>
              <a:rPr lang="en-US" sz="2400">
                <a:latin typeface="Inconsolata"/>
                <a:cs typeface="Inconsolata"/>
              </a:rPr>
              <a:t>Invert string of binary digits</a:t>
            </a:r>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10091</TotalTime>
  <Words>3241</Words>
  <Application>Microsoft Macintosh PowerPoint</Application>
  <PresentationFormat>On-screen Show (4:3)</PresentationFormat>
  <Paragraphs>486</Paragraphs>
  <Slides>113</Slides>
  <Notes>60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113</vt:i4>
      </vt:variant>
    </vt:vector>
  </HeadingPairs>
  <TitlesOfParts>
    <vt:vector size="115" baseType="lpstr">
      <vt:lpstr>Office Theme</vt:lpstr>
      <vt:lpstr>Microsoft Equation</vt:lpstr>
      <vt:lpstr>The Separation of Church and State  vermont functional user group november 13, 2012</vt:lpstr>
      <vt:lpstr>Gottfried Leibniz</vt:lpstr>
      <vt:lpstr>PowerPoint Presentation</vt:lpstr>
      <vt:lpstr>Leibniz notation</vt:lpstr>
      <vt:lpstr>PowerPoint Presentation</vt:lpstr>
      <vt:lpstr>Differential Eqn – Separating variables</vt:lpstr>
      <vt:lpstr>Ghosts of Departed Quantities</vt:lpstr>
      <vt:lpstr>Utility vs foundation</vt:lpstr>
      <vt:lpstr>Indeed ….</vt:lpstr>
      <vt:lpstr>PowerPoint Presentation</vt:lpstr>
      <vt:lpstr>PowerPoint Presentation</vt:lpstr>
      <vt:lpstr>PowerPoint Presentation</vt:lpstr>
      <vt:lpstr>PowerPoint Presentation</vt:lpstr>
      <vt:lpstr>Calculus of Reason</vt:lpstr>
      <vt:lpstr>PowerPoint Presentation</vt:lpstr>
      <vt:lpstr>Leibniz’s Dream</vt:lpstr>
      <vt:lpstr>George Boole</vt:lpstr>
      <vt:lpstr>PowerPoint Presentation</vt:lpstr>
      <vt:lpstr>Algebra of logic</vt:lpstr>
      <vt:lpstr>Algebra of logic</vt:lpstr>
      <vt:lpstr>Algebra of logic</vt:lpstr>
      <vt:lpstr>PowerPoint Presentation</vt:lpstr>
      <vt:lpstr>What about …</vt:lpstr>
      <vt:lpstr>PowerPoint Presentation</vt:lpstr>
      <vt:lpstr>PowerPoint Presentation</vt:lpstr>
      <vt:lpstr>PowerPoint Presentation</vt:lpstr>
      <vt:lpstr>Frege logic</vt:lpstr>
      <vt:lpstr>Frege logic</vt:lpstr>
      <vt:lpstr>PowerPoint Presentation</vt:lpstr>
      <vt:lpstr>Frege logic</vt:lpstr>
      <vt:lpstr>PowerPoint Presentation</vt:lpstr>
      <vt:lpstr>PowerPoint Presentation</vt:lpstr>
      <vt:lpstr>What is a number?</vt:lpstr>
      <vt:lpstr>PowerPoint Presentation</vt:lpstr>
      <vt:lpstr>PowerPoint Presentation</vt:lpstr>
      <vt:lpstr>PowerPoint Presentation</vt:lpstr>
      <vt:lpstr>The flavor of Russell’s paradox</vt:lpstr>
      <vt:lpstr>PowerPoint Presentation</vt:lpstr>
      <vt:lpstr>PowerPoint Presentation</vt:lpstr>
      <vt:lpstr>PowerPoint Presentation</vt:lpstr>
      <vt:lpstr>David Hilbert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Alonzo Church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 Smith</dc:creator>
  <cp:lastModifiedBy>Eric Smith</cp:lastModifiedBy>
  <cp:revision>439</cp:revision>
  <dcterms:created xsi:type="dcterms:W3CDTF">2012-09-22T23:59:01Z</dcterms:created>
  <dcterms:modified xsi:type="dcterms:W3CDTF">2012-11-13T21:12:52Z</dcterms:modified>
</cp:coreProperties>
</file>